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B0604020202020204" charset="0"/>
      <p:regular r:id="rId19"/>
      <p:bold r:id="rId20"/>
      <p:italic r:id="rId21"/>
      <p:boldItalic r:id="rId22"/>
    </p:embeddedFont>
    <p:embeddedFont>
      <p:font typeface="Lobster"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FBFD79-DC81-4497-9626-8B458F2BBDF2}">
  <a:tblStyle styleId="{9FFBFD79-DC81-4497-9626-8B458F2BBD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4ad363e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14ad363e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14ad363e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14ad363e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532da27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532da27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14ad363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14ad363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14ad363e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14ad363e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562e12884_0_1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562e12884_0_1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562e12884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562e1288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0562e12884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0562e12884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14ad363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14ad363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14ad363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14ad363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014ad363e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014ad363e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562e12884_0_1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562e12884_0_1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532da27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532da27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562e12884_0_1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562e12884_0_1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562e128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562e128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0"/>
              </a:spcBef>
              <a:spcAft>
                <a:spcPts val="0"/>
              </a:spcAft>
              <a:buClr>
                <a:schemeClr val="lt2"/>
              </a:buClr>
              <a:buSzPts val="1400"/>
              <a:buChar char="○"/>
              <a:defRPr>
                <a:solidFill>
                  <a:schemeClr val="lt2"/>
                </a:solidFill>
              </a:defRPr>
            </a:lvl2pPr>
            <a:lvl3pPr marL="1371600" lvl="2" indent="-317500" rtl="0">
              <a:lnSpc>
                <a:spcPct val="115000"/>
              </a:lnSpc>
              <a:spcBef>
                <a:spcPts val="0"/>
              </a:spcBef>
              <a:spcAft>
                <a:spcPts val="0"/>
              </a:spcAft>
              <a:buClr>
                <a:schemeClr val="lt2"/>
              </a:buClr>
              <a:buSzPts val="1400"/>
              <a:buChar char="■"/>
              <a:defRPr>
                <a:solidFill>
                  <a:schemeClr val="lt2"/>
                </a:solidFill>
              </a:defRPr>
            </a:lvl3pPr>
            <a:lvl4pPr marL="1828800" lvl="3" indent="-317500" rtl="0">
              <a:lnSpc>
                <a:spcPct val="115000"/>
              </a:lnSpc>
              <a:spcBef>
                <a:spcPts val="0"/>
              </a:spcBef>
              <a:spcAft>
                <a:spcPts val="0"/>
              </a:spcAft>
              <a:buClr>
                <a:schemeClr val="lt2"/>
              </a:buClr>
              <a:buSzPts val="1400"/>
              <a:buChar char="●"/>
              <a:defRPr>
                <a:solidFill>
                  <a:schemeClr val="lt2"/>
                </a:solidFill>
              </a:defRPr>
            </a:lvl4pPr>
            <a:lvl5pPr marL="2286000" lvl="4" indent="-317500" rtl="0">
              <a:lnSpc>
                <a:spcPct val="115000"/>
              </a:lnSpc>
              <a:spcBef>
                <a:spcPts val="0"/>
              </a:spcBef>
              <a:spcAft>
                <a:spcPts val="0"/>
              </a:spcAft>
              <a:buClr>
                <a:schemeClr val="lt2"/>
              </a:buClr>
              <a:buSzPts val="1400"/>
              <a:buChar char="○"/>
              <a:defRPr>
                <a:solidFill>
                  <a:schemeClr val="lt2"/>
                </a:solidFill>
              </a:defRPr>
            </a:lvl5pPr>
            <a:lvl6pPr marL="2743200" lvl="5" indent="-317500" rtl="0">
              <a:lnSpc>
                <a:spcPct val="115000"/>
              </a:lnSpc>
              <a:spcBef>
                <a:spcPts val="0"/>
              </a:spcBef>
              <a:spcAft>
                <a:spcPts val="0"/>
              </a:spcAft>
              <a:buClr>
                <a:schemeClr val="lt2"/>
              </a:buClr>
              <a:buSzPts val="1400"/>
              <a:buChar char="■"/>
              <a:defRPr>
                <a:solidFill>
                  <a:schemeClr val="lt2"/>
                </a:solidFill>
              </a:defRPr>
            </a:lvl6pPr>
            <a:lvl7pPr marL="3200400" lvl="6" indent="-317500" rtl="0">
              <a:lnSpc>
                <a:spcPct val="115000"/>
              </a:lnSpc>
              <a:spcBef>
                <a:spcPts val="0"/>
              </a:spcBef>
              <a:spcAft>
                <a:spcPts val="0"/>
              </a:spcAft>
              <a:buClr>
                <a:schemeClr val="lt2"/>
              </a:buClr>
              <a:buSzPts val="1400"/>
              <a:buChar char="●"/>
              <a:defRPr>
                <a:solidFill>
                  <a:schemeClr val="lt2"/>
                </a:solidFill>
              </a:defRPr>
            </a:lvl7pPr>
            <a:lvl8pPr marL="3657600" lvl="7" indent="-317500" rtl="0">
              <a:lnSpc>
                <a:spcPct val="115000"/>
              </a:lnSpc>
              <a:spcBef>
                <a:spcPts val="0"/>
              </a:spcBef>
              <a:spcAft>
                <a:spcPts val="0"/>
              </a:spcAft>
              <a:buClr>
                <a:schemeClr val="lt2"/>
              </a:buClr>
              <a:buSzPts val="1400"/>
              <a:buChar char="○"/>
              <a:defRPr>
                <a:solidFill>
                  <a:schemeClr val="lt2"/>
                </a:solidFill>
              </a:defRPr>
            </a:lvl8pPr>
            <a:lvl9pPr marL="4114800" lvl="8" indent="-317500" rtl="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7686725" y="0"/>
            <a:ext cx="1457275" cy="1457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https://blog.bccresearch.com/diy-microbiome-testing-market-trends-you-need-to-know-with-interview" TargetMode="External"/><Relationship Id="rId3" Type="http://schemas.openxmlformats.org/officeDocument/2006/relationships/hyperlink" Target="https://www.prnewswire.com/news-releases/global-928-million-consumer-dna-genetic-testing-market-2018-2023-with-23andme-ancestry-color-genomics-and-gene-by-gene-dominating-300640236.html" TargetMode="External"/><Relationship Id="rId7" Type="http://schemas.openxmlformats.org/officeDocument/2006/relationships/hyperlink" Target="https://blog.bccresearch.com/author/sarah-greenber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www.emergenresearch.com/industry-report/gut-microbiome-test-market" TargetMode="External"/><Relationship Id="rId5" Type="http://schemas.openxmlformats.org/officeDocument/2006/relationships/hyperlink" Target="https://aofund.org/resource/business-plan-section-5-market-analysis/" TargetMode="External"/><Relationship Id="rId4" Type="http://schemas.openxmlformats.org/officeDocument/2006/relationships/hyperlink" Target="https://www.alliedmarketresearch.com/weight-loss-management-diet-marke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320250" y="30475"/>
            <a:ext cx="6139200" cy="1194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6000" b="1">
                <a:solidFill>
                  <a:srgbClr val="00FFFF"/>
                </a:solidFill>
                <a:latin typeface="Lobster"/>
                <a:ea typeface="Lobster"/>
                <a:cs typeface="Lobster"/>
                <a:sym typeface="Lobster"/>
              </a:rPr>
              <a:t>My</a:t>
            </a:r>
            <a:r>
              <a:rPr lang="en" sz="6000">
                <a:solidFill>
                  <a:srgbClr val="00FF00"/>
                </a:solidFill>
                <a:latin typeface="Lobster"/>
                <a:ea typeface="Lobster"/>
                <a:cs typeface="Lobster"/>
                <a:sym typeface="Lobster"/>
              </a:rPr>
              <a:t>C</a:t>
            </a:r>
            <a:r>
              <a:rPr lang="en" sz="6000" b="1">
                <a:solidFill>
                  <a:srgbClr val="00FF00"/>
                </a:solidFill>
                <a:latin typeface="Lobster"/>
                <a:ea typeface="Lobster"/>
                <a:cs typeface="Lobster"/>
                <a:sym typeface="Lobster"/>
              </a:rPr>
              <a:t>rob</a:t>
            </a:r>
            <a:r>
              <a:rPr lang="en" sz="6000" b="1">
                <a:latin typeface="Lobster"/>
                <a:ea typeface="Lobster"/>
                <a:cs typeface="Lobster"/>
                <a:sym typeface="Lobster"/>
              </a:rPr>
              <a:t>IQ</a:t>
            </a:r>
            <a:endParaRPr sz="6000" b="1">
              <a:latin typeface="Lobster"/>
              <a:ea typeface="Lobster"/>
              <a:cs typeface="Lobster"/>
              <a:sym typeface="Lobster"/>
            </a:endParaRPr>
          </a:p>
        </p:txBody>
      </p:sp>
      <p:sp>
        <p:nvSpPr>
          <p:cNvPr id="56" name="Google Shape;56;p13"/>
          <p:cNvSpPr txBox="1">
            <a:spLocks noGrp="1"/>
          </p:cNvSpPr>
          <p:nvPr>
            <p:ph type="subTitle" idx="1"/>
          </p:nvPr>
        </p:nvSpPr>
        <p:spPr>
          <a:xfrm>
            <a:off x="857475" y="1225075"/>
            <a:ext cx="75780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 sz="1979">
                <a:solidFill>
                  <a:schemeClr val="accent2"/>
                </a:solidFill>
              </a:rPr>
              <a:t>Your other genome unlocked, and how you can change together</a:t>
            </a:r>
            <a:endParaRPr sz="1979">
              <a:solidFill>
                <a:schemeClr val="accent2"/>
              </a:solidFill>
            </a:endParaRPr>
          </a:p>
        </p:txBody>
      </p:sp>
      <p:sp>
        <p:nvSpPr>
          <p:cNvPr id="57" name="Google Shape;57;p13"/>
          <p:cNvSpPr txBox="1"/>
          <p:nvPr/>
        </p:nvSpPr>
        <p:spPr>
          <a:xfrm>
            <a:off x="8515975" y="2110150"/>
            <a:ext cx="735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58" name="Google Shape;58;p13"/>
          <p:cNvPicPr preferRelativeResize="0"/>
          <p:nvPr/>
        </p:nvPicPr>
        <p:blipFill>
          <a:blip r:embed="rId3">
            <a:alphaModFix/>
          </a:blip>
          <a:stretch>
            <a:fillRect/>
          </a:stretch>
        </p:blipFill>
        <p:spPr>
          <a:xfrm>
            <a:off x="1450000" y="1637800"/>
            <a:ext cx="5879700" cy="3316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body" idx="1"/>
          </p:nvPr>
        </p:nvSpPr>
        <p:spPr>
          <a:xfrm>
            <a:off x="718325" y="969000"/>
            <a:ext cx="7710900" cy="3239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018"/>
              <a:buNone/>
            </a:pPr>
            <a:endParaRPr sz="1881">
              <a:solidFill>
                <a:schemeClr val="accent2"/>
              </a:solidFill>
            </a:endParaRPr>
          </a:p>
          <a:p>
            <a:pPr marL="457200" lvl="0" indent="-348064" algn="l" rtl="0">
              <a:lnSpc>
                <a:spcPct val="150000"/>
              </a:lnSpc>
              <a:spcBef>
                <a:spcPts val="1200"/>
              </a:spcBef>
              <a:spcAft>
                <a:spcPts val="0"/>
              </a:spcAft>
              <a:buClr>
                <a:schemeClr val="accent2"/>
              </a:buClr>
              <a:buSzPts val="1881"/>
              <a:buChar char="●"/>
            </a:pPr>
            <a:r>
              <a:rPr lang="en" sz="1881">
                <a:solidFill>
                  <a:schemeClr val="accent2"/>
                </a:solidFill>
              </a:rPr>
              <a:t>Individuals with health conditions that linked with microbiome health </a:t>
            </a:r>
            <a:endParaRPr sz="1881">
              <a:solidFill>
                <a:schemeClr val="accent2"/>
              </a:solidFill>
            </a:endParaRPr>
          </a:p>
          <a:p>
            <a:pPr marL="457200" lvl="0" indent="-348064" algn="l" rtl="0">
              <a:lnSpc>
                <a:spcPct val="150000"/>
              </a:lnSpc>
              <a:spcBef>
                <a:spcPts val="0"/>
              </a:spcBef>
              <a:spcAft>
                <a:spcPts val="0"/>
              </a:spcAft>
              <a:buClr>
                <a:schemeClr val="accent2"/>
              </a:buClr>
              <a:buSzPts val="1881"/>
              <a:buChar char="●"/>
            </a:pPr>
            <a:r>
              <a:rPr lang="en" sz="1881">
                <a:solidFill>
                  <a:schemeClr val="accent2"/>
                </a:solidFill>
              </a:rPr>
              <a:t>Healthy individuals who wonder if their diet plan are efficient </a:t>
            </a:r>
            <a:endParaRPr sz="1881">
              <a:solidFill>
                <a:schemeClr val="accent2"/>
              </a:solidFill>
            </a:endParaRPr>
          </a:p>
          <a:p>
            <a:pPr marL="457200" lvl="0" indent="-348064" algn="l" rtl="0">
              <a:lnSpc>
                <a:spcPct val="150000"/>
              </a:lnSpc>
              <a:spcBef>
                <a:spcPts val="0"/>
              </a:spcBef>
              <a:spcAft>
                <a:spcPts val="0"/>
              </a:spcAft>
              <a:buClr>
                <a:schemeClr val="accent2"/>
              </a:buClr>
              <a:buSzPts val="1881"/>
              <a:buAutoNum type="arabicPeriod"/>
            </a:pPr>
            <a:r>
              <a:rPr lang="en" sz="1881">
                <a:solidFill>
                  <a:schemeClr val="accent2"/>
                </a:solidFill>
              </a:rPr>
              <a:t>Improve quality of life</a:t>
            </a:r>
            <a:endParaRPr sz="1881">
              <a:solidFill>
                <a:schemeClr val="accent2"/>
              </a:solidFill>
            </a:endParaRPr>
          </a:p>
          <a:p>
            <a:pPr marL="457200" lvl="0" indent="-348064" algn="l" rtl="0">
              <a:lnSpc>
                <a:spcPct val="150000"/>
              </a:lnSpc>
              <a:spcBef>
                <a:spcPts val="0"/>
              </a:spcBef>
              <a:spcAft>
                <a:spcPts val="0"/>
              </a:spcAft>
              <a:buClr>
                <a:schemeClr val="accent2"/>
              </a:buClr>
              <a:buSzPts val="1881"/>
              <a:buAutoNum type="arabicPeriod"/>
            </a:pPr>
            <a:r>
              <a:rPr lang="en" sz="1881">
                <a:solidFill>
                  <a:schemeClr val="accent2"/>
                </a:solidFill>
              </a:rPr>
              <a:t>Change diet plan</a:t>
            </a:r>
            <a:endParaRPr sz="1881">
              <a:solidFill>
                <a:schemeClr val="accent2"/>
              </a:solidFill>
            </a:endParaRPr>
          </a:p>
          <a:p>
            <a:pPr marL="457200" lvl="0" indent="-348064" algn="l" rtl="0">
              <a:lnSpc>
                <a:spcPct val="150000"/>
              </a:lnSpc>
              <a:spcBef>
                <a:spcPts val="0"/>
              </a:spcBef>
              <a:spcAft>
                <a:spcPts val="0"/>
              </a:spcAft>
              <a:buClr>
                <a:schemeClr val="accent2"/>
              </a:buClr>
              <a:buSzPts val="1881"/>
              <a:buAutoNum type="arabicPeriod"/>
            </a:pPr>
            <a:r>
              <a:rPr lang="en" sz="1881">
                <a:solidFill>
                  <a:schemeClr val="accent2"/>
                </a:solidFill>
              </a:rPr>
              <a:t>Modify exercise plan</a:t>
            </a:r>
            <a:endParaRPr sz="1881">
              <a:solidFill>
                <a:schemeClr val="accent2"/>
              </a:solidFill>
            </a:endParaRPr>
          </a:p>
          <a:p>
            <a:pPr marL="0" lvl="0" indent="0" algn="l" rtl="0">
              <a:lnSpc>
                <a:spcPct val="150000"/>
              </a:lnSpc>
              <a:spcBef>
                <a:spcPts val="1200"/>
              </a:spcBef>
              <a:spcAft>
                <a:spcPts val="1200"/>
              </a:spcAft>
              <a:buSzPts val="1018"/>
              <a:buNone/>
            </a:pPr>
            <a:endParaRPr sz="1881">
              <a:solidFill>
                <a:schemeClr val="accent2"/>
              </a:solidFill>
            </a:endParaRPr>
          </a:p>
        </p:txBody>
      </p:sp>
      <p:pic>
        <p:nvPicPr>
          <p:cNvPr id="142" name="Google Shape;142;p22"/>
          <p:cNvPicPr preferRelativeResize="0"/>
          <p:nvPr/>
        </p:nvPicPr>
        <p:blipFill>
          <a:blip r:embed="rId3">
            <a:alphaModFix/>
          </a:blip>
          <a:stretch>
            <a:fillRect/>
          </a:stretch>
        </p:blipFill>
        <p:spPr>
          <a:xfrm>
            <a:off x="7783975" y="3898900"/>
            <a:ext cx="1030750" cy="1015225"/>
          </a:xfrm>
          <a:prstGeom prst="rect">
            <a:avLst/>
          </a:prstGeom>
          <a:noFill/>
          <a:ln>
            <a:noFill/>
          </a:ln>
        </p:spPr>
      </p:pic>
      <p:sp>
        <p:nvSpPr>
          <p:cNvPr id="143" name="Google Shape;143;p22"/>
          <p:cNvSpPr txBox="1">
            <a:spLocks noGrp="1"/>
          </p:cNvSpPr>
          <p:nvPr>
            <p:ph type="title"/>
          </p:nvPr>
        </p:nvSpPr>
        <p:spPr>
          <a:xfrm>
            <a:off x="1985650" y="4450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The Target Market</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body" idx="1"/>
          </p:nvPr>
        </p:nvSpPr>
        <p:spPr>
          <a:xfrm>
            <a:off x="235500" y="1457275"/>
            <a:ext cx="8520600" cy="3416400"/>
          </a:xfrm>
          <a:prstGeom prst="rect">
            <a:avLst/>
          </a:prstGeom>
        </p:spPr>
        <p:txBody>
          <a:bodyPr spcFirstLastPara="1" wrap="square" lIns="91425" tIns="91425" rIns="91425" bIns="91425" anchor="t" anchorCtr="0">
            <a:normAutofit/>
          </a:bodyPr>
          <a:lstStyle/>
          <a:p>
            <a:pPr marL="457200" lvl="0" indent="-355600" algn="just" rtl="0">
              <a:spcBef>
                <a:spcPts val="0"/>
              </a:spcBef>
              <a:spcAft>
                <a:spcPts val="0"/>
              </a:spcAft>
              <a:buClr>
                <a:schemeClr val="accent2"/>
              </a:buClr>
              <a:buSzPts val="2000"/>
              <a:buChar char="-"/>
            </a:pPr>
            <a:r>
              <a:rPr lang="en" sz="2000">
                <a:solidFill>
                  <a:schemeClr val="accent2"/>
                </a:solidFill>
              </a:rPr>
              <a:t>Viome - Microbiome sequencing kit using transcriptome sequencing, personal care products,single test kit, higher price per kit</a:t>
            </a:r>
            <a:endParaRPr sz="2000">
              <a:solidFill>
                <a:schemeClr val="accent2"/>
              </a:solidFill>
            </a:endParaRPr>
          </a:p>
          <a:p>
            <a:pPr marL="0" lvl="0" indent="0" algn="just" rtl="0">
              <a:spcBef>
                <a:spcPts val="1200"/>
              </a:spcBef>
              <a:spcAft>
                <a:spcPts val="0"/>
              </a:spcAft>
              <a:buNone/>
            </a:pPr>
            <a:endParaRPr sz="2000">
              <a:solidFill>
                <a:schemeClr val="accent2"/>
              </a:solidFill>
            </a:endParaRPr>
          </a:p>
          <a:p>
            <a:pPr marL="457200" lvl="0" indent="-355600" algn="just" rtl="0">
              <a:spcBef>
                <a:spcPts val="1200"/>
              </a:spcBef>
              <a:spcAft>
                <a:spcPts val="0"/>
              </a:spcAft>
              <a:buClr>
                <a:schemeClr val="accent2"/>
              </a:buClr>
              <a:buSzPts val="2000"/>
              <a:buChar char="-"/>
            </a:pPr>
            <a:r>
              <a:rPr lang="en" sz="2000">
                <a:solidFill>
                  <a:schemeClr val="accent2"/>
                </a:solidFill>
              </a:rPr>
              <a:t>GutMicrobiome+  - Whole Genome Sequencing, single test kit, higher price per kit</a:t>
            </a:r>
            <a:endParaRPr sz="2000">
              <a:solidFill>
                <a:schemeClr val="accent2"/>
              </a:solidFill>
            </a:endParaRPr>
          </a:p>
        </p:txBody>
      </p:sp>
      <p:sp>
        <p:nvSpPr>
          <p:cNvPr id="149" name="Google Shape;149;p23"/>
          <p:cNvSpPr txBox="1">
            <a:spLocks noGrp="1"/>
          </p:cNvSpPr>
          <p:nvPr>
            <p:ph type="title"/>
          </p:nvPr>
        </p:nvSpPr>
        <p:spPr>
          <a:xfrm>
            <a:off x="1985650" y="4450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Competitor Analysis</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35"/>
              <a:buNone/>
            </a:pPr>
            <a:r>
              <a:rPr lang="en" sz="1530">
                <a:solidFill>
                  <a:schemeClr val="accent2"/>
                </a:solidFill>
              </a:rPr>
              <a:t>FDA:</a:t>
            </a:r>
            <a:endParaRPr sz="1530">
              <a:solidFill>
                <a:schemeClr val="accent2"/>
              </a:solidFill>
            </a:endParaRPr>
          </a:p>
          <a:p>
            <a:pPr marL="457200" lvl="0" indent="-325755" algn="l" rtl="0">
              <a:lnSpc>
                <a:spcPct val="115000"/>
              </a:lnSpc>
              <a:spcBef>
                <a:spcPts val="1200"/>
              </a:spcBef>
              <a:spcAft>
                <a:spcPts val="0"/>
              </a:spcAft>
              <a:buClr>
                <a:schemeClr val="accent2"/>
              </a:buClr>
              <a:buSzPts val="1530"/>
              <a:buChar char="●"/>
            </a:pPr>
            <a:r>
              <a:rPr lang="en" sz="1530">
                <a:solidFill>
                  <a:schemeClr val="accent2"/>
                </a:solidFill>
              </a:rPr>
              <a:t>We aren’t a medical device, but…</a:t>
            </a:r>
            <a:endParaRPr sz="1530">
              <a:solidFill>
                <a:schemeClr val="accent2"/>
              </a:solidFill>
            </a:endParaRPr>
          </a:p>
          <a:p>
            <a:pPr marL="457200" lvl="0" indent="-325755" algn="l" rtl="0">
              <a:lnSpc>
                <a:spcPct val="115000"/>
              </a:lnSpc>
              <a:spcBef>
                <a:spcPts val="0"/>
              </a:spcBef>
              <a:spcAft>
                <a:spcPts val="0"/>
              </a:spcAft>
              <a:buClr>
                <a:schemeClr val="accent2"/>
              </a:buClr>
              <a:buSzPts val="1530"/>
              <a:buChar char="●"/>
            </a:pPr>
            <a:r>
              <a:rPr lang="en" sz="1530">
                <a:solidFill>
                  <a:schemeClr val="accent2"/>
                </a:solidFill>
              </a:rPr>
              <a:t>Precedent set by 23andMe when began testing for genetic diseases</a:t>
            </a:r>
            <a:endParaRPr sz="1530">
              <a:solidFill>
                <a:schemeClr val="accent2"/>
              </a:solidFill>
            </a:endParaRPr>
          </a:p>
          <a:p>
            <a:pPr marL="914400" lvl="1" indent="-304165" algn="l" rtl="0">
              <a:lnSpc>
                <a:spcPct val="115000"/>
              </a:lnSpc>
              <a:spcBef>
                <a:spcPts val="0"/>
              </a:spcBef>
              <a:spcAft>
                <a:spcPts val="0"/>
              </a:spcAft>
              <a:buClr>
                <a:schemeClr val="accent2"/>
              </a:buClr>
              <a:buSzPts val="1190"/>
              <a:buChar char="○"/>
            </a:pPr>
            <a:r>
              <a:rPr lang="en" sz="1190">
                <a:solidFill>
                  <a:schemeClr val="accent2"/>
                </a:solidFill>
              </a:rPr>
              <a:t>What if MycrobIQ ends up in a similar situation?</a:t>
            </a:r>
            <a:endParaRPr sz="1190">
              <a:solidFill>
                <a:schemeClr val="accent2"/>
              </a:solidFill>
            </a:endParaRPr>
          </a:p>
          <a:p>
            <a:pPr marL="457200" lvl="0" indent="-325755" algn="l" rtl="0">
              <a:lnSpc>
                <a:spcPct val="115000"/>
              </a:lnSpc>
              <a:spcBef>
                <a:spcPts val="0"/>
              </a:spcBef>
              <a:spcAft>
                <a:spcPts val="0"/>
              </a:spcAft>
              <a:buClr>
                <a:schemeClr val="accent2"/>
              </a:buClr>
              <a:buSzPts val="1530"/>
              <a:buChar char="●"/>
            </a:pPr>
            <a:r>
              <a:rPr lang="en" sz="1530">
                <a:solidFill>
                  <a:schemeClr val="accent2"/>
                </a:solidFill>
              </a:rPr>
              <a:t>FDA: De Novo Classification request for Medical Device</a:t>
            </a:r>
            <a:endParaRPr sz="1530">
              <a:solidFill>
                <a:schemeClr val="accent2"/>
              </a:solidFill>
            </a:endParaRPr>
          </a:p>
          <a:p>
            <a:pPr marL="914400" lvl="1" indent="-304165" algn="l" rtl="0">
              <a:lnSpc>
                <a:spcPct val="115000"/>
              </a:lnSpc>
              <a:spcBef>
                <a:spcPts val="0"/>
              </a:spcBef>
              <a:spcAft>
                <a:spcPts val="0"/>
              </a:spcAft>
              <a:buClr>
                <a:schemeClr val="accent2"/>
              </a:buClr>
              <a:buSzPts val="1190"/>
              <a:buChar char="○"/>
            </a:pPr>
            <a:r>
              <a:rPr lang="en" sz="1190">
                <a:solidFill>
                  <a:schemeClr val="accent2"/>
                </a:solidFill>
              </a:rPr>
              <a:t>Aiming for Class 1</a:t>
            </a:r>
            <a:endParaRPr sz="1190">
              <a:solidFill>
                <a:schemeClr val="accent2"/>
              </a:solidFill>
            </a:endParaRPr>
          </a:p>
          <a:p>
            <a:pPr marL="457200" lvl="0" indent="-325755" algn="l" rtl="0">
              <a:lnSpc>
                <a:spcPct val="115000"/>
              </a:lnSpc>
              <a:spcBef>
                <a:spcPts val="0"/>
              </a:spcBef>
              <a:spcAft>
                <a:spcPts val="0"/>
              </a:spcAft>
              <a:buClr>
                <a:schemeClr val="accent2"/>
              </a:buClr>
              <a:buSzPts val="1530"/>
              <a:buChar char="●"/>
            </a:pPr>
            <a:r>
              <a:rPr lang="en" sz="1530">
                <a:solidFill>
                  <a:schemeClr val="accent2"/>
                </a:solidFill>
              </a:rPr>
              <a:t>May have to follow special regulations set by the FDA</a:t>
            </a:r>
            <a:endParaRPr sz="1530">
              <a:solidFill>
                <a:schemeClr val="accent2"/>
              </a:solidFill>
            </a:endParaRPr>
          </a:p>
          <a:p>
            <a:pPr marL="914400" lvl="1" indent="-304165" algn="l" rtl="0">
              <a:lnSpc>
                <a:spcPct val="115000"/>
              </a:lnSpc>
              <a:spcBef>
                <a:spcPts val="0"/>
              </a:spcBef>
              <a:spcAft>
                <a:spcPts val="0"/>
              </a:spcAft>
              <a:buClr>
                <a:schemeClr val="accent2"/>
              </a:buClr>
              <a:buSzPts val="1190"/>
              <a:buChar char="○"/>
            </a:pPr>
            <a:r>
              <a:rPr lang="en" sz="1190">
                <a:solidFill>
                  <a:schemeClr val="accent2"/>
                </a:solidFill>
              </a:rPr>
              <a:t>No Predicates anywhere on the market</a:t>
            </a:r>
            <a:endParaRPr sz="1190">
              <a:solidFill>
                <a:schemeClr val="accent2"/>
              </a:solidFill>
            </a:endParaRPr>
          </a:p>
          <a:p>
            <a:pPr marL="0" lvl="0" indent="0" algn="l" rtl="0">
              <a:lnSpc>
                <a:spcPct val="115000"/>
              </a:lnSpc>
              <a:spcBef>
                <a:spcPts val="1200"/>
              </a:spcBef>
              <a:spcAft>
                <a:spcPts val="0"/>
              </a:spcAft>
              <a:buSzPts val="935"/>
              <a:buNone/>
            </a:pPr>
            <a:r>
              <a:rPr lang="en" sz="1530">
                <a:solidFill>
                  <a:schemeClr val="accent2"/>
                </a:solidFill>
              </a:rPr>
              <a:t>OSHA:</a:t>
            </a:r>
            <a:endParaRPr sz="1530">
              <a:solidFill>
                <a:schemeClr val="accent2"/>
              </a:solidFill>
            </a:endParaRPr>
          </a:p>
          <a:p>
            <a:pPr marL="457200" lvl="0" indent="-325755" algn="l" rtl="0">
              <a:lnSpc>
                <a:spcPct val="115000"/>
              </a:lnSpc>
              <a:spcBef>
                <a:spcPts val="1200"/>
              </a:spcBef>
              <a:spcAft>
                <a:spcPts val="0"/>
              </a:spcAft>
              <a:buClr>
                <a:schemeClr val="accent2"/>
              </a:buClr>
              <a:buSzPts val="1530"/>
              <a:buChar char="●"/>
            </a:pPr>
            <a:r>
              <a:rPr lang="en" sz="1530">
                <a:solidFill>
                  <a:schemeClr val="accent2"/>
                </a:solidFill>
              </a:rPr>
              <a:t>Need a clean and secure facility to conduct genomic testing</a:t>
            </a:r>
            <a:endParaRPr sz="1530">
              <a:solidFill>
                <a:schemeClr val="accent2"/>
              </a:solidFill>
            </a:endParaRPr>
          </a:p>
          <a:p>
            <a:pPr marL="457200" lvl="0" indent="-325755" algn="l" rtl="0">
              <a:lnSpc>
                <a:spcPct val="115000"/>
              </a:lnSpc>
              <a:spcBef>
                <a:spcPts val="0"/>
              </a:spcBef>
              <a:spcAft>
                <a:spcPts val="0"/>
              </a:spcAft>
              <a:buClr>
                <a:schemeClr val="accent2"/>
              </a:buClr>
              <a:buSzPts val="1530"/>
              <a:buChar char="●"/>
            </a:pPr>
            <a:r>
              <a:rPr lang="en" sz="1530">
                <a:solidFill>
                  <a:schemeClr val="accent2"/>
                </a:solidFill>
              </a:rPr>
              <a:t>Occupational Exposure to Hazardous Chemicals in Laboratories standard (29 CFR 1910.1450)</a:t>
            </a:r>
            <a:endParaRPr sz="1530">
              <a:solidFill>
                <a:schemeClr val="accent2"/>
              </a:solidFill>
            </a:endParaRPr>
          </a:p>
          <a:p>
            <a:pPr marL="457200" lvl="0" indent="-325755" algn="l" rtl="0">
              <a:lnSpc>
                <a:spcPct val="115000"/>
              </a:lnSpc>
              <a:spcBef>
                <a:spcPts val="0"/>
              </a:spcBef>
              <a:spcAft>
                <a:spcPts val="0"/>
              </a:spcAft>
              <a:buClr>
                <a:schemeClr val="accent2"/>
              </a:buClr>
              <a:buSzPts val="1530"/>
              <a:buChar char="●"/>
            </a:pPr>
            <a:r>
              <a:rPr lang="en" sz="1530">
                <a:solidFill>
                  <a:schemeClr val="accent2"/>
                </a:solidFill>
              </a:rPr>
              <a:t>Clinical Laboratory Improvement Amendments of 1988</a:t>
            </a:r>
            <a:endParaRPr sz="1530">
              <a:solidFill>
                <a:schemeClr val="accent2"/>
              </a:solidFill>
            </a:endParaRPr>
          </a:p>
        </p:txBody>
      </p:sp>
      <p:sp>
        <p:nvSpPr>
          <p:cNvPr id="155" name="Google Shape;155;p24"/>
          <p:cNvSpPr txBox="1">
            <a:spLocks noGrp="1"/>
          </p:cNvSpPr>
          <p:nvPr>
            <p:ph type="title"/>
          </p:nvPr>
        </p:nvSpPr>
        <p:spPr>
          <a:xfrm>
            <a:off x="1985650" y="4450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The Regulations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body" idx="1"/>
          </p:nvPr>
        </p:nvSpPr>
        <p:spPr>
          <a:xfrm>
            <a:off x="603425" y="1609675"/>
            <a:ext cx="79371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2200">
                <a:solidFill>
                  <a:schemeClr val="accent2"/>
                </a:solidFill>
              </a:rPr>
              <a:t>Our service is offered at a lower price per kit than our competitors while offering superior information about the bacteria in your gut microbiome due to the multiple samples analyzed over time</a:t>
            </a:r>
            <a:endParaRPr sz="2200">
              <a:solidFill>
                <a:schemeClr val="accent2"/>
              </a:solidFill>
            </a:endParaRPr>
          </a:p>
        </p:txBody>
      </p:sp>
      <p:sp>
        <p:nvSpPr>
          <p:cNvPr id="161" name="Google Shape;161;p25"/>
          <p:cNvSpPr txBox="1">
            <a:spLocks noGrp="1"/>
          </p:cNvSpPr>
          <p:nvPr>
            <p:ph type="title"/>
          </p:nvPr>
        </p:nvSpPr>
        <p:spPr>
          <a:xfrm>
            <a:off x="1985650" y="4450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Why us?</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body" idx="1"/>
          </p:nvPr>
        </p:nvSpPr>
        <p:spPr>
          <a:xfrm>
            <a:off x="536000" y="1276675"/>
            <a:ext cx="80721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000" b="1">
                <a:solidFill>
                  <a:schemeClr val="accent2"/>
                </a:solidFill>
              </a:rPr>
              <a:t>MyCrobIQ </a:t>
            </a:r>
            <a:r>
              <a:rPr lang="en" sz="2000">
                <a:solidFill>
                  <a:schemeClr val="accent2"/>
                </a:solidFill>
              </a:rPr>
              <a:t>is a tool to allow its users to learn more about their own inner-workings and provide them with concrete results as to how they are changing it</a:t>
            </a:r>
            <a:endParaRPr sz="2000">
              <a:solidFill>
                <a:schemeClr val="accent2"/>
              </a:solidFill>
            </a:endParaRPr>
          </a:p>
        </p:txBody>
      </p:sp>
      <p:pic>
        <p:nvPicPr>
          <p:cNvPr id="167" name="Google Shape;167;p26"/>
          <p:cNvPicPr preferRelativeResize="0"/>
          <p:nvPr/>
        </p:nvPicPr>
        <p:blipFill>
          <a:blip r:embed="rId3">
            <a:alphaModFix/>
          </a:blip>
          <a:stretch>
            <a:fillRect/>
          </a:stretch>
        </p:blipFill>
        <p:spPr>
          <a:xfrm>
            <a:off x="2263925" y="2571750"/>
            <a:ext cx="4630700" cy="2328900"/>
          </a:xfrm>
          <a:prstGeom prst="rect">
            <a:avLst/>
          </a:prstGeom>
          <a:noFill/>
          <a:ln>
            <a:noFill/>
          </a:ln>
        </p:spPr>
      </p:pic>
      <p:sp>
        <p:nvSpPr>
          <p:cNvPr id="168" name="Google Shape;168;p26"/>
          <p:cNvSpPr txBox="1">
            <a:spLocks noGrp="1"/>
          </p:cNvSpPr>
          <p:nvPr>
            <p:ph type="title"/>
          </p:nvPr>
        </p:nvSpPr>
        <p:spPr>
          <a:xfrm>
            <a:off x="1985650" y="4450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Conclusion</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body" idx="1"/>
          </p:nvPr>
        </p:nvSpPr>
        <p:spPr>
          <a:xfrm>
            <a:off x="311700" y="1381075"/>
            <a:ext cx="8520600" cy="3630600"/>
          </a:xfrm>
          <a:prstGeom prst="rect">
            <a:avLst/>
          </a:prstGeom>
        </p:spPr>
        <p:txBody>
          <a:bodyPr spcFirstLastPara="1" wrap="square" lIns="91425" tIns="91425" rIns="91425" bIns="91425" anchor="t" anchorCtr="0">
            <a:normAutofit/>
          </a:bodyPr>
          <a:lstStyle/>
          <a:p>
            <a:pPr marL="457200" lvl="0" indent="-311150" algn="l" rtl="0">
              <a:lnSpc>
                <a:spcPct val="112363"/>
              </a:lnSpc>
              <a:spcBef>
                <a:spcPts val="120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Dublin (2018). Global $928 Million Consumer DNA (Genetic) Testing Market 2018-2023 with 23andMe, Ancestry, Color Genomics and Gene by Gene Dominating. </a:t>
            </a:r>
            <a:r>
              <a:rPr lang="en" sz="1300" i="1">
                <a:solidFill>
                  <a:schemeClr val="dk1"/>
                </a:solidFill>
                <a:latin typeface="Times New Roman"/>
                <a:ea typeface="Times New Roman"/>
                <a:cs typeface="Times New Roman"/>
                <a:sym typeface="Times New Roman"/>
              </a:rPr>
              <a:t>Research andMarkets,</a:t>
            </a:r>
            <a:r>
              <a:rPr lang="en" sz="1300">
                <a:solidFill>
                  <a:schemeClr val="dk1"/>
                </a:solidFill>
                <a:latin typeface="Times New Roman"/>
                <a:ea typeface="Times New Roman"/>
                <a:cs typeface="Times New Roman"/>
                <a:sym typeface="Times New Roman"/>
              </a:rPr>
              <a:t>from</a:t>
            </a:r>
            <a:r>
              <a:rPr lang="en" sz="1300" i="1">
                <a:solidFill>
                  <a:schemeClr val="dk1"/>
                </a:solidFill>
                <a:latin typeface="Times New Roman"/>
                <a:ea typeface="Times New Roman"/>
                <a:cs typeface="Times New Roman"/>
                <a:sym typeface="Times New Roman"/>
              </a:rPr>
              <a:t> </a:t>
            </a:r>
            <a:r>
              <a:rPr lang="en" sz="1300" i="1" u="sng">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https://www.prnewswire.com/news-releases/global-928-million-consumer-dna-genetic-testing-market-2018-2023-with-23andme-ancestry-color-genomics-and-gene-by-gene-dominating-300640236.html</a:t>
            </a:r>
            <a:endParaRPr sz="1300" i="1" u="sng">
              <a:solidFill>
                <a:schemeClr val="dk1"/>
              </a:solidFill>
              <a:latin typeface="Times New Roman"/>
              <a:ea typeface="Times New Roman"/>
              <a:cs typeface="Times New Roman"/>
              <a:sym typeface="Times New Roman"/>
            </a:endParaRPr>
          </a:p>
          <a:p>
            <a:pPr marL="457200" lvl="0" indent="-311150" algn="l" rtl="0">
              <a:lnSpc>
                <a:spcPct val="112363"/>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Gupta, S., Mortensen, M.S., Schjørring, S. </a:t>
            </a:r>
            <a:r>
              <a:rPr lang="en" sz="1300" i="1">
                <a:solidFill>
                  <a:schemeClr val="dk1"/>
                </a:solidFill>
                <a:latin typeface="Times New Roman"/>
                <a:ea typeface="Times New Roman"/>
                <a:cs typeface="Times New Roman"/>
                <a:sym typeface="Times New Roman"/>
              </a:rPr>
              <a:t>et al.,</a:t>
            </a:r>
            <a:r>
              <a:rPr lang="en" sz="1300">
                <a:solidFill>
                  <a:schemeClr val="dk1"/>
                </a:solidFill>
                <a:latin typeface="Times New Roman"/>
                <a:ea typeface="Times New Roman"/>
                <a:cs typeface="Times New Roman"/>
                <a:sym typeface="Times New Roman"/>
              </a:rPr>
              <a:t>(2019). Amplicon sequencing provides more accurate microbiome information in healthy children compared to culturing. </a:t>
            </a:r>
            <a:r>
              <a:rPr lang="en" sz="1300" i="1">
                <a:solidFill>
                  <a:schemeClr val="dk1"/>
                </a:solidFill>
                <a:latin typeface="Times New Roman"/>
                <a:ea typeface="Times New Roman"/>
                <a:cs typeface="Times New Roman"/>
                <a:sym typeface="Times New Roman"/>
              </a:rPr>
              <a:t>Community Biology</a:t>
            </a:r>
            <a:r>
              <a:rPr lang="en" sz="1300">
                <a:solidFill>
                  <a:schemeClr val="dk1"/>
                </a:solidFill>
                <a:latin typeface="Times New Roman"/>
                <a:ea typeface="Times New Roman"/>
                <a:cs typeface="Times New Roman"/>
                <a:sym typeface="Times New Roman"/>
              </a:rPr>
              <a:t> (2), 291. https://doi.org/10.1038/s42003-019-0540-1</a:t>
            </a:r>
            <a:endParaRPr sz="1300" u="sng">
              <a:solidFill>
                <a:schemeClr val="dk1"/>
              </a:solidFill>
              <a:latin typeface="Times New Roman"/>
              <a:ea typeface="Times New Roman"/>
              <a:cs typeface="Times New Roman"/>
              <a:sym typeface="Times New Roman"/>
            </a:endParaRPr>
          </a:p>
          <a:p>
            <a:pPr marL="457200" lvl="0" indent="-311150" algn="l" rtl="0">
              <a:lnSpc>
                <a:spcPct val="112363"/>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Himanshu,V and Deshmukh, R (2021). “Weight Loss and Weight Management Diet Market Size, Share,and Trends.” </a:t>
            </a:r>
            <a:r>
              <a:rPr lang="en" sz="1300" i="1">
                <a:solidFill>
                  <a:schemeClr val="dk1"/>
                </a:solidFill>
                <a:latin typeface="Times New Roman"/>
                <a:ea typeface="Times New Roman"/>
                <a:cs typeface="Times New Roman"/>
                <a:sym typeface="Times New Roman"/>
              </a:rPr>
              <a:t>Allied Market Research,</a:t>
            </a:r>
            <a:r>
              <a:rPr lang="en" sz="1300">
                <a:solidFill>
                  <a:schemeClr val="dk1"/>
                </a:solidFill>
                <a:latin typeface="Times New Roman"/>
                <a:ea typeface="Times New Roman"/>
                <a:cs typeface="Times New Roman"/>
                <a:sym typeface="Times New Roman"/>
              </a:rPr>
              <a:t>from</a:t>
            </a:r>
            <a:r>
              <a:rPr lang="en" sz="1300">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lang="en" sz="13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https://www.alliedmarketresearch.com/weight-loss-management-diet-market</a:t>
            </a:r>
            <a:r>
              <a:rPr lang="en"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marL="457200" lvl="0" indent="-311150" algn="l" rtl="0">
              <a:lnSpc>
                <a:spcPct val="112363"/>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Accion Opportunity Fund (Refered on November 10th, 2021) </a:t>
            </a:r>
            <a:r>
              <a:rPr lang="en" sz="1300" u="sng">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https://aofund.org/resource/business-plan-section-5-market-analysis/</a:t>
            </a:r>
            <a:endParaRPr sz="1300">
              <a:solidFill>
                <a:schemeClr val="dk1"/>
              </a:solidFill>
              <a:latin typeface="Times New Roman"/>
              <a:ea typeface="Times New Roman"/>
              <a:cs typeface="Times New Roman"/>
              <a:sym typeface="Times New Roman"/>
            </a:endParaRPr>
          </a:p>
          <a:p>
            <a:pPr marL="457200" lvl="0" indent="-311150" algn="l" rtl="0">
              <a:lnSpc>
                <a:spcPct val="112363"/>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Emergen Reserach (Oct 2020) </a:t>
            </a:r>
            <a:r>
              <a:rPr lang="en" sz="1300" u="sng">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https://www.emergenresearch.com/industry-report/gut-microbiome-test-market</a:t>
            </a:r>
            <a:endParaRPr sz="1300">
              <a:solidFill>
                <a:schemeClr val="dk1"/>
              </a:solidFill>
              <a:latin typeface="Times New Roman"/>
              <a:ea typeface="Times New Roman"/>
              <a:cs typeface="Times New Roman"/>
              <a:sym typeface="Times New Roman"/>
            </a:endParaRPr>
          </a:p>
          <a:p>
            <a:pPr marL="457200" lvl="0" indent="-311150" algn="l" rtl="0">
              <a:lnSpc>
                <a:spcPct val="112363"/>
              </a:lnSpc>
              <a:spcBef>
                <a:spcPts val="0"/>
              </a:spcBef>
              <a:spcAft>
                <a:spcPts val="0"/>
              </a:spcAft>
              <a:buClr>
                <a:schemeClr val="dk1"/>
              </a:buClr>
              <a:buSzPts val="1300"/>
              <a:buFont typeface="Times New Roman"/>
              <a:buAutoNum type="arabicPeriod"/>
            </a:pPr>
            <a:r>
              <a:rPr lang="en" sz="1300">
                <a:solidFill>
                  <a:schemeClr val="dk1"/>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Sarah Greenberg</a:t>
            </a:r>
            <a:r>
              <a:rPr lang="en" sz="1300">
                <a:solidFill>
                  <a:schemeClr val="dk1"/>
                </a:solidFill>
                <a:latin typeface="Times New Roman"/>
                <a:ea typeface="Times New Roman"/>
                <a:cs typeface="Times New Roman"/>
                <a:sym typeface="Times New Roman"/>
              </a:rPr>
              <a:t>, (Jun 24, 2021) </a:t>
            </a:r>
            <a:r>
              <a:rPr lang="en" sz="1300" u="sng">
                <a:solidFill>
                  <a:schemeClr val="dk1"/>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https://blog.bccresearch.com/diy-microbiome-testing-market-trends-you-need-to-know-with-interview</a:t>
            </a:r>
            <a:endParaRPr sz="1300">
              <a:solidFill>
                <a:schemeClr val="dk1"/>
              </a:solidFill>
              <a:latin typeface="Times New Roman"/>
              <a:ea typeface="Times New Roman"/>
              <a:cs typeface="Times New Roman"/>
              <a:sym typeface="Times New Roman"/>
            </a:endParaRPr>
          </a:p>
        </p:txBody>
      </p:sp>
      <p:sp>
        <p:nvSpPr>
          <p:cNvPr id="174" name="Google Shape;174;p27"/>
          <p:cNvSpPr txBox="1">
            <a:spLocks noGrp="1"/>
          </p:cNvSpPr>
          <p:nvPr>
            <p:ph type="title"/>
          </p:nvPr>
        </p:nvSpPr>
        <p:spPr>
          <a:xfrm>
            <a:off x="1985650" y="4450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References</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1610700" y="1652050"/>
            <a:ext cx="5922600" cy="19329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20" b="1">
                <a:solidFill>
                  <a:schemeClr val="lt1"/>
                </a:solidFill>
              </a:rPr>
              <a:t>Questions?</a:t>
            </a:r>
            <a:endParaRPr sz="3120"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1320250" y="30475"/>
            <a:ext cx="6139200" cy="1194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6000" b="1">
                <a:solidFill>
                  <a:srgbClr val="00FFFF"/>
                </a:solidFill>
                <a:latin typeface="Lobster"/>
                <a:ea typeface="Lobster"/>
                <a:cs typeface="Lobster"/>
                <a:sym typeface="Lobster"/>
              </a:rPr>
              <a:t>T</a:t>
            </a:r>
            <a:r>
              <a:rPr lang="en" sz="6000" b="1">
                <a:solidFill>
                  <a:srgbClr val="00FF00"/>
                </a:solidFill>
                <a:latin typeface="Lobster"/>
                <a:ea typeface="Lobster"/>
                <a:cs typeface="Lobster"/>
                <a:sym typeface="Lobster"/>
              </a:rPr>
              <a:t>ea</a:t>
            </a:r>
            <a:r>
              <a:rPr lang="en" sz="6000" b="1">
                <a:latin typeface="Lobster"/>
                <a:ea typeface="Lobster"/>
                <a:cs typeface="Lobster"/>
                <a:sym typeface="Lobster"/>
              </a:rPr>
              <a:t>m</a:t>
            </a:r>
            <a:endParaRPr sz="6000" b="1">
              <a:latin typeface="Lobster"/>
              <a:ea typeface="Lobster"/>
              <a:cs typeface="Lobster"/>
              <a:sym typeface="Lobster"/>
            </a:endParaRPr>
          </a:p>
        </p:txBody>
      </p:sp>
      <p:sp>
        <p:nvSpPr>
          <p:cNvPr id="64" name="Google Shape;64;p14"/>
          <p:cNvSpPr/>
          <p:nvPr/>
        </p:nvSpPr>
        <p:spPr>
          <a:xfrm>
            <a:off x="986075" y="1819475"/>
            <a:ext cx="1735800" cy="4500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Steive Clemens</a:t>
            </a:r>
            <a:endParaRPr b="1">
              <a:latin typeface="Lato"/>
              <a:ea typeface="Lato"/>
              <a:cs typeface="Lato"/>
              <a:sym typeface="Lato"/>
            </a:endParaRPr>
          </a:p>
        </p:txBody>
      </p:sp>
      <p:sp>
        <p:nvSpPr>
          <p:cNvPr id="65" name="Google Shape;65;p14"/>
          <p:cNvSpPr/>
          <p:nvPr/>
        </p:nvSpPr>
        <p:spPr>
          <a:xfrm>
            <a:off x="6619475" y="1819475"/>
            <a:ext cx="1735800" cy="4500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Michael Rosenfeld</a:t>
            </a:r>
            <a:endParaRPr b="1">
              <a:latin typeface="Lato"/>
              <a:ea typeface="Lato"/>
              <a:cs typeface="Lato"/>
              <a:sym typeface="Lato"/>
            </a:endParaRPr>
          </a:p>
        </p:txBody>
      </p:sp>
      <p:sp>
        <p:nvSpPr>
          <p:cNvPr id="66" name="Google Shape;66;p14"/>
          <p:cNvSpPr/>
          <p:nvPr/>
        </p:nvSpPr>
        <p:spPr>
          <a:xfrm>
            <a:off x="4746863" y="1819475"/>
            <a:ext cx="1735800" cy="4500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Thao My Nguyen</a:t>
            </a:r>
            <a:endParaRPr b="1">
              <a:latin typeface="Lato"/>
              <a:ea typeface="Lato"/>
              <a:cs typeface="Lato"/>
              <a:sym typeface="Lato"/>
            </a:endParaRPr>
          </a:p>
        </p:txBody>
      </p:sp>
      <p:sp>
        <p:nvSpPr>
          <p:cNvPr id="67" name="Google Shape;67;p14"/>
          <p:cNvSpPr/>
          <p:nvPr/>
        </p:nvSpPr>
        <p:spPr>
          <a:xfrm>
            <a:off x="2874275" y="1819475"/>
            <a:ext cx="1735800" cy="4500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Drashti Mehta</a:t>
            </a:r>
            <a:endParaRPr b="1">
              <a:latin typeface="Lato"/>
              <a:ea typeface="Lato"/>
              <a:cs typeface="Lato"/>
              <a:sym typeface="Lato"/>
            </a:endParaRPr>
          </a:p>
        </p:txBody>
      </p:sp>
      <p:sp>
        <p:nvSpPr>
          <p:cNvPr id="68" name="Google Shape;68;p14"/>
          <p:cNvSpPr/>
          <p:nvPr/>
        </p:nvSpPr>
        <p:spPr>
          <a:xfrm>
            <a:off x="975250" y="3010600"/>
            <a:ext cx="1735800" cy="10608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Competitive Analysis</a:t>
            </a:r>
            <a:endParaRPr b="1">
              <a:latin typeface="Lato"/>
              <a:ea typeface="Lato"/>
              <a:cs typeface="Lato"/>
              <a:sym typeface="Lato"/>
            </a:endParaRPr>
          </a:p>
        </p:txBody>
      </p:sp>
      <p:sp>
        <p:nvSpPr>
          <p:cNvPr id="69" name="Google Shape;69;p14"/>
          <p:cNvSpPr/>
          <p:nvPr/>
        </p:nvSpPr>
        <p:spPr>
          <a:xfrm>
            <a:off x="2868175" y="3005825"/>
            <a:ext cx="1735800" cy="10608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Industry Description and Outlook</a:t>
            </a:r>
            <a:endParaRPr b="1">
              <a:latin typeface="Lato"/>
              <a:ea typeface="Lato"/>
              <a:cs typeface="Lato"/>
              <a:sym typeface="Lato"/>
            </a:endParaRPr>
          </a:p>
        </p:txBody>
      </p:sp>
      <p:sp>
        <p:nvSpPr>
          <p:cNvPr id="70" name="Google Shape;70;p14"/>
          <p:cNvSpPr/>
          <p:nvPr/>
        </p:nvSpPr>
        <p:spPr>
          <a:xfrm>
            <a:off x="4761112" y="3005825"/>
            <a:ext cx="1735800" cy="10608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Target Market</a:t>
            </a:r>
            <a:endParaRPr b="1">
              <a:latin typeface="Lato"/>
              <a:ea typeface="Lato"/>
              <a:cs typeface="Lato"/>
              <a:sym typeface="Lato"/>
            </a:endParaRPr>
          </a:p>
        </p:txBody>
      </p:sp>
      <p:sp>
        <p:nvSpPr>
          <p:cNvPr id="71" name="Google Shape;71;p14"/>
          <p:cNvSpPr/>
          <p:nvPr/>
        </p:nvSpPr>
        <p:spPr>
          <a:xfrm>
            <a:off x="6662413" y="3005825"/>
            <a:ext cx="1735800" cy="10608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Regulatory restrictions and requirements</a:t>
            </a:r>
            <a:endParaRPr b="1">
              <a:latin typeface="Lato"/>
              <a:ea typeface="Lato"/>
              <a:cs typeface="Lato"/>
              <a:sym typeface="Lato"/>
            </a:endParaRPr>
          </a:p>
        </p:txBody>
      </p:sp>
      <p:cxnSp>
        <p:nvCxnSpPr>
          <p:cNvPr id="72" name="Google Shape;72;p14"/>
          <p:cNvCxnSpPr/>
          <p:nvPr/>
        </p:nvCxnSpPr>
        <p:spPr>
          <a:xfrm>
            <a:off x="1853975" y="2345675"/>
            <a:ext cx="5400" cy="624000"/>
          </a:xfrm>
          <a:prstGeom prst="straightConnector1">
            <a:avLst/>
          </a:prstGeom>
          <a:noFill/>
          <a:ln w="38100" cap="flat" cmpd="sng">
            <a:solidFill>
              <a:schemeClr val="accent2"/>
            </a:solidFill>
            <a:prstDash val="solid"/>
            <a:round/>
            <a:headEnd type="none" w="med" len="med"/>
            <a:tailEnd type="stealth" w="med" len="med"/>
          </a:ln>
        </p:spPr>
      </p:cxnSp>
      <p:cxnSp>
        <p:nvCxnSpPr>
          <p:cNvPr id="73" name="Google Shape;73;p14"/>
          <p:cNvCxnSpPr/>
          <p:nvPr/>
        </p:nvCxnSpPr>
        <p:spPr>
          <a:xfrm>
            <a:off x="7459450" y="2335950"/>
            <a:ext cx="5400" cy="624000"/>
          </a:xfrm>
          <a:prstGeom prst="straightConnector1">
            <a:avLst/>
          </a:prstGeom>
          <a:noFill/>
          <a:ln w="38100" cap="flat" cmpd="sng">
            <a:solidFill>
              <a:schemeClr val="accent2"/>
            </a:solidFill>
            <a:prstDash val="solid"/>
            <a:round/>
            <a:headEnd type="none" w="med" len="med"/>
            <a:tailEnd type="stealth" w="med" len="med"/>
          </a:ln>
        </p:spPr>
      </p:cxnSp>
      <p:cxnSp>
        <p:nvCxnSpPr>
          <p:cNvPr id="74" name="Google Shape;74;p14"/>
          <p:cNvCxnSpPr/>
          <p:nvPr/>
        </p:nvCxnSpPr>
        <p:spPr>
          <a:xfrm>
            <a:off x="5612075" y="2335950"/>
            <a:ext cx="5400" cy="624000"/>
          </a:xfrm>
          <a:prstGeom prst="straightConnector1">
            <a:avLst/>
          </a:prstGeom>
          <a:noFill/>
          <a:ln w="38100" cap="flat" cmpd="sng">
            <a:solidFill>
              <a:schemeClr val="accent2"/>
            </a:solidFill>
            <a:prstDash val="solid"/>
            <a:round/>
            <a:headEnd type="none" w="med" len="med"/>
            <a:tailEnd type="stealth" w="med" len="med"/>
          </a:ln>
        </p:spPr>
      </p:cxnSp>
      <p:cxnSp>
        <p:nvCxnSpPr>
          <p:cNvPr id="75" name="Google Shape;75;p14"/>
          <p:cNvCxnSpPr/>
          <p:nvPr/>
        </p:nvCxnSpPr>
        <p:spPr>
          <a:xfrm>
            <a:off x="3733375" y="2325650"/>
            <a:ext cx="5400" cy="624000"/>
          </a:xfrm>
          <a:prstGeom prst="straightConnector1">
            <a:avLst/>
          </a:prstGeom>
          <a:noFill/>
          <a:ln w="38100" cap="flat" cmpd="sng">
            <a:solidFill>
              <a:schemeClr val="accent2"/>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par>
                                <p:cTn id="48" presetID="10" presetClass="entr" presetSubtype="0" fill="hold"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1985650" y="4450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The problem</a:t>
            </a:r>
            <a:endParaRPr>
              <a:solidFill>
                <a:schemeClr val="lt1"/>
              </a:solidFill>
            </a:endParaRPr>
          </a:p>
        </p:txBody>
      </p:sp>
      <p:sp>
        <p:nvSpPr>
          <p:cNvPr id="81" name="Google Shape;81;p15"/>
          <p:cNvSpPr txBox="1">
            <a:spLocks noGrp="1"/>
          </p:cNvSpPr>
          <p:nvPr>
            <p:ph type="body" idx="1"/>
          </p:nvPr>
        </p:nvSpPr>
        <p:spPr>
          <a:xfrm>
            <a:off x="4145500" y="1657563"/>
            <a:ext cx="4542600" cy="3416400"/>
          </a:xfrm>
          <a:prstGeom prst="rect">
            <a:avLst/>
          </a:prstGeom>
        </p:spPr>
        <p:txBody>
          <a:bodyPr spcFirstLastPara="1" wrap="square" lIns="91425" tIns="91425" rIns="91425" bIns="91425" anchor="t" anchorCtr="0">
            <a:normAutofit/>
          </a:bodyPr>
          <a:lstStyle/>
          <a:p>
            <a:pPr marL="457200" lvl="0" indent="-342900" algn="just" rtl="0">
              <a:lnSpc>
                <a:spcPct val="150000"/>
              </a:lnSpc>
              <a:spcBef>
                <a:spcPts val="0"/>
              </a:spcBef>
              <a:spcAft>
                <a:spcPts val="0"/>
              </a:spcAft>
              <a:buClr>
                <a:schemeClr val="accent2"/>
              </a:buClr>
              <a:buSzPts val="1800"/>
              <a:buChar char="-"/>
            </a:pPr>
            <a:r>
              <a:rPr lang="en">
                <a:solidFill>
                  <a:schemeClr val="accent2"/>
                </a:solidFill>
              </a:rPr>
              <a:t>“The most difficult thing in life is to know yourself” - Thales</a:t>
            </a:r>
            <a:endParaRPr>
              <a:solidFill>
                <a:schemeClr val="accent2"/>
              </a:solidFill>
            </a:endParaRPr>
          </a:p>
          <a:p>
            <a:pPr marL="457200" lvl="0" indent="-342900" algn="just" rtl="0">
              <a:lnSpc>
                <a:spcPct val="150000"/>
              </a:lnSpc>
              <a:spcBef>
                <a:spcPts val="0"/>
              </a:spcBef>
              <a:spcAft>
                <a:spcPts val="0"/>
              </a:spcAft>
              <a:buClr>
                <a:schemeClr val="accent2"/>
              </a:buClr>
              <a:buSzPts val="1800"/>
              <a:buChar char="-"/>
            </a:pPr>
            <a:r>
              <a:rPr lang="en">
                <a:solidFill>
                  <a:schemeClr val="accent2"/>
                </a:solidFill>
              </a:rPr>
              <a:t>DNA, while foundational is largely immutable </a:t>
            </a:r>
            <a:endParaRPr>
              <a:solidFill>
                <a:schemeClr val="accent2"/>
              </a:solidFill>
            </a:endParaRPr>
          </a:p>
          <a:p>
            <a:pPr marL="457200" lvl="0" indent="-342900" algn="just" rtl="0">
              <a:lnSpc>
                <a:spcPct val="150000"/>
              </a:lnSpc>
              <a:spcBef>
                <a:spcPts val="0"/>
              </a:spcBef>
              <a:spcAft>
                <a:spcPts val="0"/>
              </a:spcAft>
              <a:buClr>
                <a:schemeClr val="accent2"/>
              </a:buClr>
              <a:buSzPts val="1800"/>
              <a:buChar char="-"/>
            </a:pPr>
            <a:r>
              <a:rPr lang="en">
                <a:solidFill>
                  <a:schemeClr val="accent2"/>
                </a:solidFill>
              </a:rPr>
              <a:t>The gut Microbiome however, is mutable, and will change over time with diet and lifestyle changes </a:t>
            </a:r>
            <a:endParaRPr>
              <a:solidFill>
                <a:schemeClr val="accent2"/>
              </a:solidFill>
            </a:endParaRPr>
          </a:p>
        </p:txBody>
      </p:sp>
      <p:pic>
        <p:nvPicPr>
          <p:cNvPr id="82" name="Google Shape;82;p15"/>
          <p:cNvPicPr preferRelativeResize="0"/>
          <p:nvPr/>
        </p:nvPicPr>
        <p:blipFill rotWithShape="1">
          <a:blip r:embed="rId3">
            <a:alphaModFix/>
          </a:blip>
          <a:srcRect l="9844" t="11717" r="43077" b="21859"/>
          <a:stretch/>
        </p:blipFill>
        <p:spPr>
          <a:xfrm>
            <a:off x="603325" y="1657575"/>
            <a:ext cx="3314875" cy="2968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body" idx="1"/>
          </p:nvPr>
        </p:nvSpPr>
        <p:spPr>
          <a:xfrm>
            <a:off x="6900" y="1315575"/>
            <a:ext cx="5008200" cy="37989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Clr>
                <a:schemeClr val="accent2"/>
              </a:buClr>
              <a:buSzPts val="1700"/>
              <a:buChar char="-"/>
            </a:pPr>
            <a:r>
              <a:rPr lang="en" sz="1700">
                <a:solidFill>
                  <a:schemeClr val="accent2"/>
                </a:solidFill>
              </a:rPr>
              <a:t>A kit that takes the users sample in an easy to use system, use the widely trusted 16s amplicon sequencing platform to give them insights into what their gut microbiome can mean to them</a:t>
            </a:r>
            <a:endParaRPr sz="1700">
              <a:solidFill>
                <a:schemeClr val="accent2"/>
              </a:solidFill>
            </a:endParaRPr>
          </a:p>
          <a:p>
            <a:pPr marL="0" lvl="0" indent="0" algn="just" rtl="0">
              <a:spcBef>
                <a:spcPts val="1200"/>
              </a:spcBef>
              <a:spcAft>
                <a:spcPts val="0"/>
              </a:spcAft>
              <a:buNone/>
            </a:pPr>
            <a:endParaRPr sz="2100">
              <a:solidFill>
                <a:schemeClr val="accent2"/>
              </a:solidFill>
            </a:endParaRPr>
          </a:p>
          <a:p>
            <a:pPr marL="457200" lvl="0" indent="-336550" algn="just" rtl="0">
              <a:spcBef>
                <a:spcPts val="1200"/>
              </a:spcBef>
              <a:spcAft>
                <a:spcPts val="0"/>
              </a:spcAft>
              <a:buClr>
                <a:schemeClr val="accent2"/>
              </a:buClr>
              <a:buSzPts val="1700"/>
              <a:buChar char="-"/>
            </a:pPr>
            <a:r>
              <a:rPr lang="en" sz="1700">
                <a:solidFill>
                  <a:schemeClr val="accent2"/>
                </a:solidFill>
              </a:rPr>
              <a:t>Unlike our competitors we offer a system focused on growing with the user, tracking the changes of their microbiome as they go through life </a:t>
            </a:r>
            <a:endParaRPr sz="1700">
              <a:solidFill>
                <a:schemeClr val="accent2"/>
              </a:solidFill>
            </a:endParaRPr>
          </a:p>
        </p:txBody>
      </p:sp>
      <p:pic>
        <p:nvPicPr>
          <p:cNvPr id="88" name="Google Shape;88;p16"/>
          <p:cNvPicPr preferRelativeResize="0"/>
          <p:nvPr/>
        </p:nvPicPr>
        <p:blipFill rotWithShape="1">
          <a:blip r:embed="rId3">
            <a:alphaModFix/>
          </a:blip>
          <a:srcRect t="11787" b="15225"/>
          <a:stretch/>
        </p:blipFill>
        <p:spPr>
          <a:xfrm>
            <a:off x="5291575" y="1413975"/>
            <a:ext cx="3546649" cy="3079950"/>
          </a:xfrm>
          <a:prstGeom prst="rect">
            <a:avLst/>
          </a:prstGeom>
          <a:noFill/>
          <a:ln>
            <a:noFill/>
          </a:ln>
          <a:effectLst>
            <a:outerShdw blurRad="57150" dist="19050" dir="5400000" algn="bl" rotWithShape="0">
              <a:srgbClr val="000000">
                <a:alpha val="50000"/>
              </a:srgbClr>
            </a:outerShdw>
          </a:effectLst>
        </p:spPr>
      </p:pic>
      <p:sp>
        <p:nvSpPr>
          <p:cNvPr id="89" name="Google Shape;89;p16"/>
          <p:cNvSpPr txBox="1">
            <a:spLocks noGrp="1"/>
          </p:cNvSpPr>
          <p:nvPr>
            <p:ph type="title"/>
          </p:nvPr>
        </p:nvSpPr>
        <p:spPr>
          <a:xfrm>
            <a:off x="1985700" y="434300"/>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The solution - </a:t>
            </a:r>
            <a:r>
              <a:rPr lang="en" sz="2777">
                <a:solidFill>
                  <a:schemeClr val="lt1"/>
                </a:solidFill>
              </a:rPr>
              <a:t>The MyCrobIQ kit</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body" idx="1"/>
          </p:nvPr>
        </p:nvSpPr>
        <p:spPr>
          <a:xfrm>
            <a:off x="3675675" y="1304875"/>
            <a:ext cx="5240700" cy="3416400"/>
          </a:xfrm>
          <a:prstGeom prst="rect">
            <a:avLst/>
          </a:prstGeom>
        </p:spPr>
        <p:txBody>
          <a:bodyPr spcFirstLastPara="1" wrap="square" lIns="91425" tIns="91425" rIns="91425" bIns="91425" anchor="t" anchorCtr="0">
            <a:normAutofit fontScale="92500" lnSpcReduction="20000"/>
          </a:bodyPr>
          <a:lstStyle/>
          <a:p>
            <a:pPr marL="457200" lvl="0" indent="-334327" algn="just" rtl="0">
              <a:spcBef>
                <a:spcPts val="0"/>
              </a:spcBef>
              <a:spcAft>
                <a:spcPts val="0"/>
              </a:spcAft>
              <a:buClr>
                <a:schemeClr val="accent2"/>
              </a:buClr>
              <a:buSzPct val="100000"/>
              <a:buChar char="-"/>
            </a:pPr>
            <a:r>
              <a:rPr lang="en">
                <a:solidFill>
                  <a:schemeClr val="accent2"/>
                </a:solidFill>
              </a:rPr>
              <a:t>Our kit uses 16s Amplicon Sequencing </a:t>
            </a:r>
            <a:endParaRPr>
              <a:solidFill>
                <a:schemeClr val="accent2"/>
              </a:solidFill>
            </a:endParaRPr>
          </a:p>
          <a:p>
            <a:pPr marL="0" lvl="0" indent="0" algn="just" rtl="0">
              <a:spcBef>
                <a:spcPts val="1200"/>
              </a:spcBef>
              <a:spcAft>
                <a:spcPts val="0"/>
              </a:spcAft>
              <a:buNone/>
            </a:pPr>
            <a:endParaRPr>
              <a:solidFill>
                <a:schemeClr val="accent2"/>
              </a:solidFill>
            </a:endParaRPr>
          </a:p>
          <a:p>
            <a:pPr marL="457200" lvl="0" indent="-334327" algn="just" rtl="0">
              <a:spcBef>
                <a:spcPts val="1200"/>
              </a:spcBef>
              <a:spcAft>
                <a:spcPts val="0"/>
              </a:spcAft>
              <a:buClr>
                <a:schemeClr val="accent2"/>
              </a:buClr>
              <a:buSzPct val="100000"/>
              <a:buChar char="-"/>
            </a:pPr>
            <a:r>
              <a:rPr lang="en">
                <a:solidFill>
                  <a:schemeClr val="accent2"/>
                </a:solidFill>
              </a:rPr>
              <a:t>The gut microbiome has shown links to mental health, obesity, and diabetes among other concerns</a:t>
            </a:r>
            <a:endParaRPr>
              <a:solidFill>
                <a:schemeClr val="accent2"/>
              </a:solidFill>
            </a:endParaRPr>
          </a:p>
          <a:p>
            <a:pPr marL="0" lvl="0" indent="0" algn="just" rtl="0">
              <a:spcBef>
                <a:spcPts val="1200"/>
              </a:spcBef>
              <a:spcAft>
                <a:spcPts val="0"/>
              </a:spcAft>
              <a:buNone/>
            </a:pPr>
            <a:endParaRPr>
              <a:solidFill>
                <a:schemeClr val="accent2"/>
              </a:solidFill>
            </a:endParaRPr>
          </a:p>
          <a:p>
            <a:pPr marL="457200" lvl="0" indent="-334327" algn="just" rtl="0">
              <a:spcBef>
                <a:spcPts val="1200"/>
              </a:spcBef>
              <a:spcAft>
                <a:spcPts val="0"/>
              </a:spcAft>
              <a:buClr>
                <a:schemeClr val="accent2"/>
              </a:buClr>
              <a:buSzPct val="100000"/>
              <a:buChar char="-"/>
            </a:pPr>
            <a:r>
              <a:rPr lang="en">
                <a:solidFill>
                  <a:schemeClr val="accent2"/>
                </a:solidFill>
              </a:rPr>
              <a:t>Analysis of the results when compared with the demographics of the users will give us more data about what each microbiome state is for that group and thus we can tell them more over time</a:t>
            </a:r>
            <a:endParaRPr>
              <a:solidFill>
                <a:schemeClr val="accent2"/>
              </a:solidFill>
            </a:endParaRPr>
          </a:p>
        </p:txBody>
      </p:sp>
      <p:pic>
        <p:nvPicPr>
          <p:cNvPr id="95" name="Google Shape;95;p17"/>
          <p:cNvPicPr preferRelativeResize="0"/>
          <p:nvPr/>
        </p:nvPicPr>
        <p:blipFill rotWithShape="1">
          <a:blip r:embed="rId3">
            <a:alphaModFix/>
          </a:blip>
          <a:srcRect l="19031" r="28394"/>
          <a:stretch/>
        </p:blipFill>
        <p:spPr>
          <a:xfrm>
            <a:off x="311700" y="1309375"/>
            <a:ext cx="3363974" cy="3491926"/>
          </a:xfrm>
          <a:prstGeom prst="rect">
            <a:avLst/>
          </a:prstGeom>
          <a:noFill/>
          <a:ln>
            <a:noFill/>
          </a:ln>
        </p:spPr>
      </p:pic>
      <p:sp>
        <p:nvSpPr>
          <p:cNvPr id="96" name="Google Shape;96;p17"/>
          <p:cNvSpPr txBox="1">
            <a:spLocks noGrp="1"/>
          </p:cNvSpPr>
          <p:nvPr>
            <p:ph type="title"/>
          </p:nvPr>
        </p:nvSpPr>
        <p:spPr>
          <a:xfrm>
            <a:off x="1985650" y="3688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The Science</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8"/>
          <p:cNvPicPr preferRelativeResize="0"/>
          <p:nvPr/>
        </p:nvPicPr>
        <p:blipFill>
          <a:blip r:embed="rId3">
            <a:alphaModFix/>
          </a:blip>
          <a:stretch>
            <a:fillRect/>
          </a:stretch>
        </p:blipFill>
        <p:spPr>
          <a:xfrm>
            <a:off x="5399200" y="1152475"/>
            <a:ext cx="3290201" cy="1645100"/>
          </a:xfrm>
          <a:prstGeom prst="rect">
            <a:avLst/>
          </a:prstGeom>
          <a:noFill/>
          <a:ln>
            <a:noFill/>
          </a:ln>
        </p:spPr>
      </p:pic>
      <p:pic>
        <p:nvPicPr>
          <p:cNvPr id="102" name="Google Shape;102;p18"/>
          <p:cNvPicPr preferRelativeResize="0"/>
          <p:nvPr/>
        </p:nvPicPr>
        <p:blipFill>
          <a:blip r:embed="rId3">
            <a:alphaModFix/>
          </a:blip>
          <a:stretch>
            <a:fillRect/>
          </a:stretch>
        </p:blipFill>
        <p:spPr>
          <a:xfrm>
            <a:off x="5375950" y="2079250"/>
            <a:ext cx="3465850" cy="1732925"/>
          </a:xfrm>
          <a:prstGeom prst="rect">
            <a:avLst/>
          </a:prstGeom>
          <a:noFill/>
          <a:ln>
            <a:noFill/>
          </a:ln>
        </p:spPr>
      </p:pic>
      <p:pic>
        <p:nvPicPr>
          <p:cNvPr id="103" name="Google Shape;103;p18"/>
          <p:cNvPicPr preferRelativeResize="0"/>
          <p:nvPr/>
        </p:nvPicPr>
        <p:blipFill>
          <a:blip r:embed="rId3">
            <a:alphaModFix/>
          </a:blip>
          <a:stretch>
            <a:fillRect/>
          </a:stretch>
        </p:blipFill>
        <p:spPr>
          <a:xfrm>
            <a:off x="5398000" y="3086800"/>
            <a:ext cx="3465850" cy="1732925"/>
          </a:xfrm>
          <a:prstGeom prst="rect">
            <a:avLst/>
          </a:prstGeom>
          <a:noFill/>
          <a:ln>
            <a:noFill/>
          </a:ln>
        </p:spPr>
      </p:pic>
      <p:sp>
        <p:nvSpPr>
          <p:cNvPr id="104" name="Google Shape;10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5" name="Google Shape;10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06" name="Google Shape;106;p18"/>
          <p:cNvSpPr/>
          <p:nvPr/>
        </p:nvSpPr>
        <p:spPr>
          <a:xfrm>
            <a:off x="0" y="1029400"/>
            <a:ext cx="4961700" cy="349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18"/>
          <p:cNvPicPr preferRelativeResize="0"/>
          <p:nvPr/>
        </p:nvPicPr>
        <p:blipFill>
          <a:blip r:embed="rId3">
            <a:alphaModFix/>
          </a:blip>
          <a:stretch>
            <a:fillRect/>
          </a:stretch>
        </p:blipFill>
        <p:spPr>
          <a:xfrm>
            <a:off x="458100" y="2039950"/>
            <a:ext cx="3727250" cy="1863625"/>
          </a:xfrm>
          <a:prstGeom prst="rect">
            <a:avLst/>
          </a:prstGeom>
          <a:noFill/>
          <a:ln>
            <a:noFill/>
          </a:ln>
        </p:spPr>
      </p:pic>
      <p:sp>
        <p:nvSpPr>
          <p:cNvPr id="108" name="Google Shape;108;p18"/>
          <p:cNvSpPr/>
          <p:nvPr/>
        </p:nvSpPr>
        <p:spPr>
          <a:xfrm>
            <a:off x="705150" y="3485541"/>
            <a:ext cx="452400" cy="138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3213616" y="2344325"/>
            <a:ext cx="452400" cy="1383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 name="Google Shape;110;p18"/>
          <p:cNvCxnSpPr/>
          <p:nvPr/>
        </p:nvCxnSpPr>
        <p:spPr>
          <a:xfrm>
            <a:off x="4447200" y="2934400"/>
            <a:ext cx="514500" cy="0"/>
          </a:xfrm>
          <a:prstGeom prst="straightConnector1">
            <a:avLst/>
          </a:prstGeom>
          <a:noFill/>
          <a:ln w="28575" cap="flat" cmpd="sng">
            <a:solidFill>
              <a:schemeClr val="accent5"/>
            </a:solidFill>
            <a:prstDash val="solid"/>
            <a:round/>
            <a:headEnd type="none" w="med" len="med"/>
            <a:tailEnd type="stealth" w="med" len="med"/>
          </a:ln>
        </p:spPr>
      </p:cxnSp>
      <p:sp>
        <p:nvSpPr>
          <p:cNvPr id="111" name="Google Shape;111;p18"/>
          <p:cNvSpPr txBox="1"/>
          <p:nvPr/>
        </p:nvSpPr>
        <p:spPr>
          <a:xfrm>
            <a:off x="534825" y="3623850"/>
            <a:ext cx="825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accent5"/>
                </a:solidFill>
              </a:rPr>
              <a:t>Primer</a:t>
            </a:r>
            <a:endParaRPr sz="1200">
              <a:solidFill>
                <a:schemeClr val="accent5"/>
              </a:solidFill>
            </a:endParaRPr>
          </a:p>
        </p:txBody>
      </p:sp>
      <p:sp>
        <p:nvSpPr>
          <p:cNvPr id="112" name="Google Shape;112;p18"/>
          <p:cNvSpPr txBox="1"/>
          <p:nvPr/>
        </p:nvSpPr>
        <p:spPr>
          <a:xfrm>
            <a:off x="1896900" y="3160625"/>
            <a:ext cx="5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rPr>
              <a:t>DNA</a:t>
            </a:r>
            <a:endParaRPr>
              <a:solidFill>
                <a:schemeClr val="accent5"/>
              </a:solidFill>
            </a:endParaRPr>
          </a:p>
        </p:txBody>
      </p:sp>
      <p:sp>
        <p:nvSpPr>
          <p:cNvPr id="113" name="Google Shape;113;p18"/>
          <p:cNvSpPr txBox="1"/>
          <p:nvPr/>
        </p:nvSpPr>
        <p:spPr>
          <a:xfrm>
            <a:off x="3027325" y="1998650"/>
            <a:ext cx="825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accent5"/>
                </a:solidFill>
              </a:rPr>
              <a:t>Primer</a:t>
            </a:r>
            <a:endParaRPr sz="1200">
              <a:solidFill>
                <a:schemeClr val="accent5"/>
              </a:solidFill>
            </a:endParaRPr>
          </a:p>
        </p:txBody>
      </p:sp>
      <p:sp>
        <p:nvSpPr>
          <p:cNvPr id="114" name="Google Shape;114;p18"/>
          <p:cNvSpPr txBox="1"/>
          <p:nvPr/>
        </p:nvSpPr>
        <p:spPr>
          <a:xfrm>
            <a:off x="6452925" y="4522600"/>
            <a:ext cx="1356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5"/>
                </a:solidFill>
              </a:rPr>
              <a:t>Amplified DNA</a:t>
            </a:r>
            <a:endParaRPr sz="1200">
              <a:solidFill>
                <a:schemeClr val="accent5"/>
              </a:solidFill>
            </a:endParaRPr>
          </a:p>
        </p:txBody>
      </p:sp>
      <p:sp>
        <p:nvSpPr>
          <p:cNvPr id="115" name="Google Shape;115;p18"/>
          <p:cNvSpPr txBox="1">
            <a:spLocks noGrp="1"/>
          </p:cNvSpPr>
          <p:nvPr>
            <p:ph type="title"/>
          </p:nvPr>
        </p:nvSpPr>
        <p:spPr>
          <a:xfrm>
            <a:off x="1456350" y="445025"/>
            <a:ext cx="6078900" cy="572700"/>
          </a:xfrm>
          <a:prstGeom prst="rect">
            <a:avLst/>
          </a:prstGeom>
          <a:solidFill>
            <a:schemeClr val="accent5"/>
          </a:solidFill>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220">
                <a:solidFill>
                  <a:schemeClr val="lt1"/>
                </a:solidFill>
              </a:rPr>
              <a:t>The Amplicon Sequencing method using PCR</a:t>
            </a:r>
            <a:endParaRPr sz="222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500"/>
                                        <p:tgtEl>
                                          <p:spTgt spid="108"/>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1"/>
                                        </p:tgtEl>
                                        <p:attrNameLst>
                                          <p:attrName>style.visibility</p:attrName>
                                        </p:attrNameLst>
                                      </p:cBhvr>
                                      <p:to>
                                        <p:strVal val="visible"/>
                                      </p:to>
                                    </p:set>
                                    <p:anim calcmode="lin" valueType="num">
                                      <p:cBhvr additive="base">
                                        <p:cTn id="18" dur="500"/>
                                        <p:tgtEl>
                                          <p:spTgt spid="111"/>
                                        </p:tgtEl>
                                        <p:attrNameLst>
                                          <p:attrName>ppt_y</p:attrName>
                                        </p:attrNameLst>
                                      </p:cBhvr>
                                      <p:tavLst>
                                        <p:tav tm="0">
                                          <p:val>
                                            <p:strVal val="#ppt_y+1"/>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additive="base">
                                        <p:cTn id="21" dur="500"/>
                                        <p:tgtEl>
                                          <p:spTgt spid="109"/>
                                        </p:tgtEl>
                                        <p:attrNameLst>
                                          <p:attrName>ppt_y</p:attrName>
                                        </p:attrNameLst>
                                      </p:cBhvr>
                                      <p:tavLst>
                                        <p:tav tm="0">
                                          <p:val>
                                            <p:strVal val="#ppt_y-1"/>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113"/>
                                        </p:tgtEl>
                                        <p:attrNameLst>
                                          <p:attrName>style.visibility</p:attrName>
                                        </p:attrNameLst>
                                      </p:cBhvr>
                                      <p:to>
                                        <p:strVal val="visible"/>
                                      </p:to>
                                    </p:set>
                                    <p:anim calcmode="lin" valueType="num">
                                      <p:cBhvr additive="base">
                                        <p:cTn id="24" dur="500"/>
                                        <p:tgtEl>
                                          <p:spTgt spid="1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0"/>
                                        </p:tgtEl>
                                        <p:attrNameLst>
                                          <p:attrName>style.visibility</p:attrName>
                                        </p:attrNameLst>
                                      </p:cBhvr>
                                      <p:to>
                                        <p:strVal val="visible"/>
                                      </p:to>
                                    </p:set>
                                    <p:animEffect transition="in" filter="fade">
                                      <p:cBhvr>
                                        <p:cTn id="29" dur="500"/>
                                        <p:tgtEl>
                                          <p:spTgt spid="1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01"/>
                                        </p:tgtEl>
                                        <p:attrNameLst>
                                          <p:attrName>style.visibility</p:attrName>
                                        </p:attrNameLst>
                                      </p:cBhvr>
                                      <p:to>
                                        <p:strVal val="visible"/>
                                      </p:to>
                                    </p:set>
                                    <p:anim calcmode="lin" valueType="num">
                                      <p:cBhvr additive="base">
                                        <p:cTn id="34" dur="500"/>
                                        <p:tgtEl>
                                          <p:spTgt spid="101"/>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additive="base">
                                        <p:cTn id="37" dur="500"/>
                                        <p:tgtEl>
                                          <p:spTgt spid="102"/>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03"/>
                                        </p:tgtEl>
                                        <p:attrNameLst>
                                          <p:attrName>style.visibility</p:attrName>
                                        </p:attrNameLst>
                                      </p:cBhvr>
                                      <p:to>
                                        <p:strVal val="visible"/>
                                      </p:to>
                                    </p:set>
                                    <p:anim calcmode="lin" valueType="num">
                                      <p:cBhvr additive="base">
                                        <p:cTn id="40" dur="500"/>
                                        <p:tgtEl>
                                          <p:spTgt spid="103"/>
                                        </p:tgtEl>
                                        <p:attrNameLst>
                                          <p:attrName>ppt_x</p:attrName>
                                        </p:attrNameLst>
                                      </p:cBhvr>
                                      <p:tavLst>
                                        <p:tav tm="0">
                                          <p:val>
                                            <p:strVal val="#ppt_x-1"/>
                                          </p:val>
                                        </p:tav>
                                        <p:tav tm="100000">
                                          <p:val>
                                            <p:strVal val="#ppt_x"/>
                                          </p:val>
                                        </p:tav>
                                      </p:tavLst>
                                    </p:anim>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body" idx="1"/>
          </p:nvPr>
        </p:nvSpPr>
        <p:spPr>
          <a:xfrm>
            <a:off x="193100" y="961045"/>
            <a:ext cx="8494800" cy="3774300"/>
          </a:xfrm>
          <a:prstGeom prst="rect">
            <a:avLst/>
          </a:prstGeom>
        </p:spPr>
        <p:txBody>
          <a:bodyPr spcFirstLastPara="1" wrap="square" lIns="91425" tIns="91425" rIns="91425" bIns="91425" anchor="t" anchorCtr="0">
            <a:noAutofit/>
          </a:bodyPr>
          <a:lstStyle/>
          <a:p>
            <a:pPr marL="457200" lvl="0" indent="-323850" algn="just" rtl="0">
              <a:lnSpc>
                <a:spcPct val="200000"/>
              </a:lnSpc>
              <a:spcBef>
                <a:spcPts val="1000"/>
              </a:spcBef>
              <a:spcAft>
                <a:spcPts val="0"/>
              </a:spcAft>
              <a:buClr>
                <a:schemeClr val="dk1"/>
              </a:buClr>
              <a:buSzPts val="1500"/>
              <a:buChar char="-"/>
            </a:pPr>
            <a:r>
              <a:rPr lang="en" sz="1500" dirty="0">
                <a:solidFill>
                  <a:schemeClr val="dk1"/>
                </a:solidFill>
              </a:rPr>
              <a:t>This industry is very new and falls under the </a:t>
            </a:r>
            <a:r>
              <a:rPr lang="en" sz="1500" b="1" u="sng" dirty="0">
                <a:solidFill>
                  <a:schemeClr val="dk1"/>
                </a:solidFill>
              </a:rPr>
              <a:t>Education and Health Service Sector, </a:t>
            </a:r>
            <a:r>
              <a:rPr lang="en" sz="1500" dirty="0">
                <a:solidFill>
                  <a:schemeClr val="dk1"/>
                </a:solidFill>
              </a:rPr>
              <a:t>specifically</a:t>
            </a:r>
            <a:r>
              <a:rPr lang="en" sz="1500" b="1" u="sng" dirty="0">
                <a:solidFill>
                  <a:schemeClr val="dk1"/>
                </a:solidFill>
              </a:rPr>
              <a:t> Microbiome Therapeutics.</a:t>
            </a:r>
            <a:endParaRPr sz="1500" b="1" u="sng" dirty="0">
              <a:solidFill>
                <a:schemeClr val="dk1"/>
              </a:solidFill>
            </a:endParaRPr>
          </a:p>
          <a:p>
            <a:pPr marL="457200" lvl="0" indent="-323850" algn="just" rtl="0">
              <a:lnSpc>
                <a:spcPct val="200000"/>
              </a:lnSpc>
              <a:spcBef>
                <a:spcPts val="300"/>
              </a:spcBef>
              <a:spcAft>
                <a:spcPts val="0"/>
              </a:spcAft>
              <a:buClr>
                <a:schemeClr val="dk1"/>
              </a:buClr>
              <a:buSzPts val="1500"/>
              <a:buChar char="-"/>
            </a:pPr>
            <a:r>
              <a:rPr lang="en" sz="1500" dirty="0">
                <a:solidFill>
                  <a:schemeClr val="dk1"/>
                </a:solidFill>
              </a:rPr>
              <a:t>Microbiome at-home test kits (available OTC) are becoming particularly popular because of the onset of the </a:t>
            </a:r>
            <a:r>
              <a:rPr lang="en" sz="1500" b="1" u="sng" dirty="0">
                <a:solidFill>
                  <a:schemeClr val="dk1"/>
                </a:solidFill>
              </a:rPr>
              <a:t>global Covid-19 pandemic </a:t>
            </a:r>
            <a:r>
              <a:rPr lang="en" sz="1500" dirty="0">
                <a:solidFill>
                  <a:schemeClr val="dk1"/>
                </a:solidFill>
              </a:rPr>
              <a:t>and hence the </a:t>
            </a:r>
            <a:r>
              <a:rPr lang="en" sz="1500" b="1" u="sng" dirty="0">
                <a:solidFill>
                  <a:schemeClr val="dk1"/>
                </a:solidFill>
              </a:rPr>
              <a:t>social distancing.</a:t>
            </a:r>
            <a:endParaRPr sz="1500" b="1" u="sng" dirty="0">
              <a:solidFill>
                <a:schemeClr val="dk1"/>
              </a:solidFill>
            </a:endParaRPr>
          </a:p>
        </p:txBody>
      </p:sp>
      <p:graphicFrame>
        <p:nvGraphicFramePr>
          <p:cNvPr id="121" name="Google Shape;121;p19"/>
          <p:cNvGraphicFramePr/>
          <p:nvPr/>
        </p:nvGraphicFramePr>
        <p:xfrm>
          <a:off x="981700" y="3196825"/>
          <a:ext cx="7374600" cy="1684800"/>
        </p:xfrm>
        <a:graphic>
          <a:graphicData uri="http://schemas.openxmlformats.org/drawingml/2006/table">
            <a:tbl>
              <a:tblPr>
                <a:noFill/>
                <a:tableStyleId>{9FFBFD79-DC81-4497-9626-8B458F2BBDF2}</a:tableStyleId>
              </a:tblPr>
              <a:tblGrid>
                <a:gridCol w="1843650">
                  <a:extLst>
                    <a:ext uri="{9D8B030D-6E8A-4147-A177-3AD203B41FA5}">
                      <a16:colId xmlns:a16="http://schemas.microsoft.com/office/drawing/2014/main" val="20000"/>
                    </a:ext>
                  </a:extLst>
                </a:gridCol>
                <a:gridCol w="1843650">
                  <a:extLst>
                    <a:ext uri="{9D8B030D-6E8A-4147-A177-3AD203B41FA5}">
                      <a16:colId xmlns:a16="http://schemas.microsoft.com/office/drawing/2014/main" val="20001"/>
                    </a:ext>
                  </a:extLst>
                </a:gridCol>
                <a:gridCol w="1843650">
                  <a:extLst>
                    <a:ext uri="{9D8B030D-6E8A-4147-A177-3AD203B41FA5}">
                      <a16:colId xmlns:a16="http://schemas.microsoft.com/office/drawing/2014/main" val="20002"/>
                    </a:ext>
                  </a:extLst>
                </a:gridCol>
                <a:gridCol w="1843650">
                  <a:extLst>
                    <a:ext uri="{9D8B030D-6E8A-4147-A177-3AD203B41FA5}">
                      <a16:colId xmlns:a16="http://schemas.microsoft.com/office/drawing/2014/main" val="20003"/>
                    </a:ext>
                  </a:extLst>
                </a:gridCol>
              </a:tblGrid>
              <a:tr h="476125">
                <a:tc>
                  <a:txBody>
                    <a:bodyPr/>
                    <a:lstStyle/>
                    <a:p>
                      <a:pPr marL="0" lvl="0" indent="0" algn="ctr" rtl="0">
                        <a:spcBef>
                          <a:spcPts val="0"/>
                        </a:spcBef>
                        <a:spcAft>
                          <a:spcPts val="0"/>
                        </a:spcAft>
                        <a:buNone/>
                      </a:pP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2021</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2026</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CAGR</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76125">
                <a:tc>
                  <a:txBody>
                    <a:bodyPr/>
                    <a:lstStyle/>
                    <a:p>
                      <a:pPr marL="0" lvl="0" indent="0" algn="ctr" rtl="0">
                        <a:spcBef>
                          <a:spcPts val="0"/>
                        </a:spcBef>
                        <a:spcAft>
                          <a:spcPts val="0"/>
                        </a:spcAft>
                        <a:buNone/>
                      </a:pPr>
                      <a:r>
                        <a:rPr lang="en">
                          <a:solidFill>
                            <a:schemeClr val="dk1"/>
                          </a:solidFill>
                        </a:rPr>
                        <a:t>Global Market</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141.7 million</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1.3 billion</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56.4%</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32550">
                <a:tc>
                  <a:txBody>
                    <a:bodyPr/>
                    <a:lstStyle/>
                    <a:p>
                      <a:pPr marL="0" lvl="0" indent="0" algn="ctr" rtl="0">
                        <a:spcBef>
                          <a:spcPts val="0"/>
                        </a:spcBef>
                        <a:spcAft>
                          <a:spcPts val="0"/>
                        </a:spcAft>
                        <a:buNone/>
                      </a:pPr>
                      <a:r>
                        <a:rPr lang="en">
                          <a:solidFill>
                            <a:schemeClr val="dk1"/>
                          </a:solidFill>
                        </a:rPr>
                        <a:t>Infectious Disease segment</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53.8 million</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191.8 million</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28.9%</a:t>
                      </a:r>
                      <a:endParaRPr>
                        <a:solidFill>
                          <a:schemeClr val="dk1"/>
                        </a:solidFill>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2" name="Google Shape;122;p19"/>
          <p:cNvSpPr txBox="1">
            <a:spLocks noGrp="1"/>
          </p:cNvSpPr>
          <p:nvPr>
            <p:ph type="title"/>
          </p:nvPr>
        </p:nvSpPr>
        <p:spPr>
          <a:xfrm>
            <a:off x="1985650" y="4450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Industry Description</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8" name="Google Shape;12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9" name="Google Shape;129;p20"/>
          <p:cNvPicPr preferRelativeResize="0"/>
          <p:nvPr/>
        </p:nvPicPr>
        <p:blipFill>
          <a:blip r:embed="rId3">
            <a:alphaModFix/>
          </a:blip>
          <a:stretch>
            <a:fillRect/>
          </a:stretch>
        </p:blipFill>
        <p:spPr>
          <a:xfrm>
            <a:off x="467866" y="1113000"/>
            <a:ext cx="8208268" cy="3303475"/>
          </a:xfrm>
          <a:prstGeom prst="rect">
            <a:avLst/>
          </a:prstGeom>
          <a:noFill/>
          <a:ln>
            <a:noFill/>
          </a:ln>
        </p:spPr>
      </p:pic>
      <p:sp>
        <p:nvSpPr>
          <p:cNvPr id="130" name="Google Shape;130;p20"/>
          <p:cNvSpPr txBox="1"/>
          <p:nvPr/>
        </p:nvSpPr>
        <p:spPr>
          <a:xfrm>
            <a:off x="414425" y="4492675"/>
            <a:ext cx="820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Reference: Maximize Market Research Pvt. Ltd. (Aug 2019) https://www.maximizemarketresearch.com/market-report/global-human-microbiome-market/33879/</a:t>
            </a:r>
            <a:endParaRPr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body" idx="1"/>
          </p:nvPr>
        </p:nvSpPr>
        <p:spPr>
          <a:xfrm>
            <a:off x="125325" y="1104400"/>
            <a:ext cx="8694000" cy="3731100"/>
          </a:xfrm>
          <a:prstGeom prst="rect">
            <a:avLst/>
          </a:prstGeom>
        </p:spPr>
        <p:txBody>
          <a:bodyPr spcFirstLastPara="1" wrap="square" lIns="91425" tIns="91425" rIns="91425" bIns="91425" anchor="t" anchorCtr="0">
            <a:noAutofit/>
          </a:bodyPr>
          <a:lstStyle/>
          <a:p>
            <a:pPr marL="457200" lvl="0" indent="-336550" algn="just" rtl="0">
              <a:lnSpc>
                <a:spcPct val="200000"/>
              </a:lnSpc>
              <a:spcBef>
                <a:spcPts val="1000"/>
              </a:spcBef>
              <a:spcAft>
                <a:spcPts val="0"/>
              </a:spcAft>
              <a:buClr>
                <a:schemeClr val="accent2"/>
              </a:buClr>
              <a:buSzPts val="1700"/>
              <a:buChar char="-"/>
            </a:pPr>
            <a:r>
              <a:rPr lang="en" sz="1600" dirty="0">
                <a:solidFill>
                  <a:schemeClr val="accent2"/>
                </a:solidFill>
              </a:rPr>
              <a:t>The </a:t>
            </a:r>
            <a:r>
              <a:rPr lang="en" sz="1600" b="1" u="sng" dirty="0">
                <a:solidFill>
                  <a:schemeClr val="accent2"/>
                </a:solidFill>
              </a:rPr>
              <a:t>North American region</a:t>
            </a:r>
            <a:r>
              <a:rPr lang="en" sz="1600" dirty="0">
                <a:solidFill>
                  <a:schemeClr val="accent2"/>
                </a:solidFill>
              </a:rPr>
              <a:t> is expected to dominate the gut microbiome testing market in the coming years promising better patient outcomes. </a:t>
            </a:r>
            <a:endParaRPr sz="1600" dirty="0">
              <a:solidFill>
                <a:schemeClr val="accent2"/>
              </a:solidFill>
            </a:endParaRPr>
          </a:p>
          <a:p>
            <a:pPr marL="457200" lvl="0" indent="-336550" algn="just" rtl="0">
              <a:lnSpc>
                <a:spcPct val="200000"/>
              </a:lnSpc>
              <a:spcBef>
                <a:spcPts val="1000"/>
              </a:spcBef>
              <a:spcAft>
                <a:spcPts val="0"/>
              </a:spcAft>
              <a:buClr>
                <a:schemeClr val="accent2"/>
              </a:buClr>
              <a:buSzPts val="1700"/>
              <a:buChar char="-"/>
            </a:pPr>
            <a:r>
              <a:rPr lang="en" sz="1600" dirty="0">
                <a:solidFill>
                  <a:schemeClr val="accent2"/>
                </a:solidFill>
              </a:rPr>
              <a:t>The increasing population, existence of prominent players, and regulatory approvals from the U.S. FDA is driving this market’s growth in the region. </a:t>
            </a:r>
            <a:endParaRPr sz="1600" dirty="0">
              <a:solidFill>
                <a:schemeClr val="accent2"/>
              </a:solidFill>
            </a:endParaRPr>
          </a:p>
          <a:p>
            <a:pPr marL="457200" lvl="0" indent="-336550" algn="just" rtl="0">
              <a:lnSpc>
                <a:spcPct val="200000"/>
              </a:lnSpc>
              <a:spcBef>
                <a:spcPts val="1000"/>
              </a:spcBef>
              <a:spcAft>
                <a:spcPts val="300"/>
              </a:spcAft>
              <a:buClr>
                <a:schemeClr val="accent2"/>
              </a:buClr>
              <a:buSzPts val="1700"/>
              <a:buChar char="-"/>
            </a:pPr>
            <a:r>
              <a:rPr lang="en" sz="1600" b="1" u="sng" dirty="0">
                <a:solidFill>
                  <a:schemeClr val="accent2"/>
                </a:solidFill>
              </a:rPr>
              <a:t>Europe and Asia Pacific</a:t>
            </a:r>
            <a:r>
              <a:rPr lang="en" sz="1600" dirty="0">
                <a:solidFill>
                  <a:schemeClr val="accent2"/>
                </a:solidFill>
              </a:rPr>
              <a:t> are expected to grow significantly during the forecast timeline due to the extensive research activity and rising investment in technologically advanced gut microbiome testing equipment in the region. </a:t>
            </a:r>
            <a:endParaRPr sz="1600" dirty="0">
              <a:solidFill>
                <a:schemeClr val="accent2"/>
              </a:solidFill>
            </a:endParaRPr>
          </a:p>
        </p:txBody>
      </p:sp>
      <p:sp>
        <p:nvSpPr>
          <p:cNvPr id="136" name="Google Shape;136;p21"/>
          <p:cNvSpPr txBox="1">
            <a:spLocks noGrp="1"/>
          </p:cNvSpPr>
          <p:nvPr>
            <p:ph type="title"/>
          </p:nvPr>
        </p:nvSpPr>
        <p:spPr>
          <a:xfrm>
            <a:off x="1985650" y="445025"/>
            <a:ext cx="5172600" cy="572700"/>
          </a:xfrm>
          <a:prstGeom prst="rect">
            <a:avLst/>
          </a:prstGeom>
          <a:solidFill>
            <a:schemeClr val="accent5"/>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The Regional Aspect of Market</a:t>
            </a:r>
            <a:endParaRPr>
              <a:solidFill>
                <a:schemeClr val="lt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815</Words>
  <Application>Microsoft Office PowerPoint</Application>
  <PresentationFormat>On-screen Show (16:9)</PresentationFormat>
  <Paragraphs>85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Times New Roman</vt:lpstr>
      <vt:lpstr>Lobster</vt:lpstr>
      <vt:lpstr>Lato</vt:lpstr>
      <vt:lpstr>Simple Dark</vt:lpstr>
      <vt:lpstr>MyCrobIQ</vt:lpstr>
      <vt:lpstr>Team</vt:lpstr>
      <vt:lpstr>The problem</vt:lpstr>
      <vt:lpstr>The solution - The MyCrobIQ kit</vt:lpstr>
      <vt:lpstr>The Science</vt:lpstr>
      <vt:lpstr>PowerPoint Presentation</vt:lpstr>
      <vt:lpstr>Industry Description</vt:lpstr>
      <vt:lpstr>PowerPoint Presentation</vt:lpstr>
      <vt:lpstr>The Regional Aspect of Market</vt:lpstr>
      <vt:lpstr>The Target Market</vt:lpstr>
      <vt:lpstr>Competitor Analysis</vt:lpstr>
      <vt:lpstr>The Regulations</vt:lpstr>
      <vt:lpstr>Why us?</vt:lpstr>
      <vt:lpstr>Conclusion</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MyCrobIQ</dc:title>
  <cp:lastModifiedBy>Drashti Mehta</cp:lastModifiedBy>
  <cp:revision>1</cp:revision>
  <dcterms:modified xsi:type="dcterms:W3CDTF">2021-12-08T19:18:41Z</dcterms:modified>
</cp:coreProperties>
</file>